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8053089" y="4296295"/>
            <a:ext cx="8277822" cy="2611938"/>
          </a:xfrm>
          <a:prstGeom prst="rect">
            <a:avLst/>
          </a:prstGeom>
        </p:spPr>
        <p:txBody>
          <a:bodyPr lIns="40183" tIns="40183" rIns="40183" bIns="40183" anchor="b"/>
          <a:lstStyle>
            <a:lvl1pPr>
              <a:defRPr sz="108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8053089" y="6978550"/>
            <a:ext cx="8277822" cy="894088"/>
          </a:xfrm>
          <a:prstGeom prst="rect">
            <a:avLst/>
          </a:prstGeom>
        </p:spPr>
        <p:txBody>
          <a:bodyPr lIns="40183" tIns="40183" rIns="40183" bIns="40183" anchor="t"/>
          <a:lstStyle>
            <a:lvl1pPr marL="0" indent="0" algn="ctr">
              <a:spcBef>
                <a:spcPts val="0"/>
              </a:spcBef>
              <a:buSzTx/>
              <a:buNone/>
              <a:defRPr sz="4200"/>
            </a:lvl1pPr>
            <a:lvl2pPr marL="0" indent="0" algn="ctr">
              <a:spcBef>
                <a:spcPts val="0"/>
              </a:spcBef>
              <a:buSzTx/>
              <a:buNone/>
              <a:defRPr sz="4200"/>
            </a:lvl2pPr>
            <a:lvl3pPr marL="0" indent="0" algn="ctr">
              <a:spcBef>
                <a:spcPts val="0"/>
              </a:spcBef>
              <a:buSzTx/>
              <a:buNone/>
              <a:defRPr sz="4200"/>
            </a:lvl3pPr>
            <a:lvl4pPr marL="0" indent="0" algn="ctr">
              <a:spcBef>
                <a:spcPts val="0"/>
              </a:spcBef>
              <a:buSzTx/>
              <a:buNone/>
              <a:defRPr sz="4200"/>
            </a:lvl4pPr>
            <a:lvl5pPr marL="0" indent="0" algn="ctr">
              <a:spcBef>
                <a:spcPts val="0"/>
              </a:spcBef>
              <a:buSzTx/>
              <a:buNone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8053089" y="8033370"/>
            <a:ext cx="8277822" cy="562971"/>
          </a:xfrm>
          <a:prstGeom prst="rect">
            <a:avLst/>
          </a:prstGeom>
        </p:spPr>
        <p:txBody>
          <a:bodyPr lIns="40183" tIns="40183" rIns="40183" bIns="40183"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1pPr>
            <a:lvl2pPr marL="839609" indent="-395111" algn="ctr">
              <a:spcBef>
                <a:spcPts val="0"/>
              </a:spcBef>
              <a:defRPr sz="3200">
                <a:latin typeface="+mj-lt"/>
                <a:ea typeface="+mj-ea"/>
                <a:cs typeface="+mj-cs"/>
                <a:sym typeface="Helvetica"/>
              </a:defRPr>
            </a:lvl2pPr>
            <a:lvl3pPr marL="1284109" indent="-395109" algn="ctr">
              <a:spcBef>
                <a:spcPts val="0"/>
              </a:spcBef>
              <a:defRPr sz="3200">
                <a:latin typeface="+mj-lt"/>
                <a:ea typeface="+mj-ea"/>
                <a:cs typeface="+mj-cs"/>
                <a:sym typeface="Helvetica"/>
              </a:defRPr>
            </a:lvl3pPr>
            <a:lvl4pPr marL="1728609" indent="-395109" algn="ctr">
              <a:spcBef>
                <a:spcPts val="0"/>
              </a:spcBef>
              <a:defRPr sz="3200">
                <a:latin typeface="+mj-lt"/>
                <a:ea typeface="+mj-ea"/>
                <a:cs typeface="+mj-cs"/>
                <a:sym typeface="Helvetica"/>
              </a:defRPr>
            </a:lvl4pPr>
            <a:lvl5pPr marL="2173109" indent="-395109" algn="ctr">
              <a:spcBef>
                <a:spcPts val="0"/>
              </a:spcBef>
              <a:defRPr sz="32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/>
          <p:nvPr>
            <p:ph type="body" sz="quarter" idx="21"/>
          </p:nvPr>
        </p:nvSpPr>
        <p:spPr>
          <a:xfrm>
            <a:off x="8053089" y="6225852"/>
            <a:ext cx="8277822" cy="842368"/>
          </a:xfrm>
          <a:prstGeom prst="rect">
            <a:avLst/>
          </a:prstGeom>
        </p:spPr>
        <p:txBody>
          <a:bodyPr lIns="40183" tIns="40183" rIns="40183" bIns="40183"/>
          <a:lstStyle/>
          <a:p>
            <a:pPr marL="611187" indent="-611187" defTabSz="813313">
              <a:spcBef>
                <a:spcPts val="5800"/>
              </a:spcBef>
              <a:defRPr sz="4950"/>
            </a:pP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sz="half" idx="21"/>
          </p:nvPr>
        </p:nvSpPr>
        <p:spPr>
          <a:xfrm>
            <a:off x="7048500" y="3000375"/>
            <a:ext cx="10287000" cy="77152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xfrm>
            <a:off x="4387453" y="3661171"/>
            <a:ext cx="15609094" cy="884039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1935816" y="13010554"/>
            <a:ext cx="494509" cy="511171"/>
          </a:xfrm>
          <a:prstGeom prst="rect">
            <a:avLst/>
          </a:prstGeom>
        </p:spPr>
        <p:txBody>
          <a:bodyPr lIns="71434" tIns="71434" rIns="71434" bIns="71434"/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7801942" y="3351981"/>
            <a:ext cx="8780118" cy="1707806"/>
          </a:xfrm>
          <a:prstGeom prst="rect">
            <a:avLst/>
          </a:prstGeom>
        </p:spPr>
        <p:txBody>
          <a:bodyPr lIns="40183" tIns="40183" rIns="40183" bIns="40183"/>
          <a:lstStyle>
            <a:lvl1pPr defTabSz="821529">
              <a:defRPr sz="10800"/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7801942" y="5059784"/>
            <a:ext cx="8780118" cy="4972722"/>
          </a:xfrm>
          <a:prstGeom prst="rect">
            <a:avLst/>
          </a:prstGeom>
        </p:spPr>
        <p:txBody>
          <a:bodyPr lIns="40183" tIns="40183" rIns="40183" bIns="40183"/>
          <a:lstStyle>
            <a:lvl1pPr marL="592666" indent="-592666" defTabSz="821529">
              <a:defRPr sz="4800"/>
            </a:lvl1pPr>
            <a:lvl2pPr marL="1037164" indent="-592666" defTabSz="821529">
              <a:defRPr sz="4800"/>
            </a:lvl2pPr>
            <a:lvl3pPr marL="1481664" indent="-592664" defTabSz="821529">
              <a:defRPr sz="4800"/>
            </a:lvl3pPr>
            <a:lvl4pPr marL="1926164" indent="-592664" defTabSz="821529">
              <a:defRPr sz="4800"/>
            </a:lvl4pPr>
            <a:lvl5pPr marL="2370664" indent="-592664" defTabSz="821529"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821529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quarter" idx="21"/>
          </p:nvPr>
        </p:nvSpPr>
        <p:spPr>
          <a:xfrm>
            <a:off x="8319306" y="3502669"/>
            <a:ext cx="7735342" cy="46813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8053089" y="8314655"/>
            <a:ext cx="8277822" cy="1125144"/>
          </a:xfrm>
          <a:prstGeom prst="rect">
            <a:avLst/>
          </a:prstGeom>
        </p:spPr>
        <p:txBody>
          <a:bodyPr lIns="40183" tIns="40183" rIns="40183" bIns="40183" anchor="b"/>
          <a:lstStyle>
            <a:lvl1pPr>
              <a:defRPr sz="108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8053089" y="9479977"/>
            <a:ext cx="8277822" cy="894089"/>
          </a:xfrm>
          <a:prstGeom prst="rect">
            <a:avLst/>
          </a:prstGeom>
        </p:spPr>
        <p:txBody>
          <a:bodyPr lIns="40183" tIns="40183" rIns="40183" bIns="40183" anchor="t"/>
          <a:lstStyle>
            <a:lvl1pPr marL="0" indent="0" algn="ctr">
              <a:spcBef>
                <a:spcPts val="0"/>
              </a:spcBef>
              <a:buSzTx/>
              <a:buNone/>
              <a:defRPr sz="4200"/>
            </a:lvl1pPr>
            <a:lvl2pPr marL="0" indent="0" algn="ctr">
              <a:spcBef>
                <a:spcPts val="0"/>
              </a:spcBef>
              <a:buSzTx/>
              <a:buNone/>
              <a:defRPr sz="4200"/>
            </a:lvl2pPr>
            <a:lvl3pPr marL="0" indent="0" algn="ctr">
              <a:spcBef>
                <a:spcPts val="0"/>
              </a:spcBef>
              <a:buSzTx/>
              <a:buNone/>
              <a:defRPr sz="4200"/>
            </a:lvl3pPr>
            <a:lvl4pPr marL="0" indent="0" algn="ctr">
              <a:spcBef>
                <a:spcPts val="0"/>
              </a:spcBef>
              <a:buSzTx/>
              <a:buNone/>
              <a:defRPr sz="4200"/>
            </a:lvl4pPr>
            <a:lvl5pPr marL="0" indent="0" algn="ctr">
              <a:spcBef>
                <a:spcPts val="0"/>
              </a:spcBef>
              <a:buSzTx/>
              <a:buNone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11985098" y="10313789"/>
            <a:ext cx="403760" cy="41056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8053089" y="5552032"/>
            <a:ext cx="8277822" cy="2611935"/>
          </a:xfrm>
          <a:prstGeom prst="rect">
            <a:avLst/>
          </a:prstGeom>
        </p:spPr>
        <p:txBody>
          <a:bodyPr lIns="40183" tIns="40183" rIns="40183" bIns="40183"/>
          <a:lstStyle>
            <a:lvl1pPr>
              <a:defRPr sz="10800"/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quarter" idx="21"/>
          </p:nvPr>
        </p:nvSpPr>
        <p:spPr>
          <a:xfrm>
            <a:off x="12362780" y="3502669"/>
            <a:ext cx="4219281" cy="65097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801942" y="3502669"/>
            <a:ext cx="4219281" cy="3154417"/>
          </a:xfrm>
          <a:prstGeom prst="rect">
            <a:avLst/>
          </a:prstGeom>
        </p:spPr>
        <p:txBody>
          <a:bodyPr lIns="40183" tIns="40183" rIns="40183" bIns="40183" anchor="b"/>
          <a:lstStyle>
            <a:lvl1pPr>
              <a:defRPr sz="8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801942" y="6767586"/>
            <a:ext cx="4219281" cy="3244830"/>
          </a:xfrm>
          <a:prstGeom prst="rect">
            <a:avLst/>
          </a:prstGeom>
        </p:spPr>
        <p:txBody>
          <a:bodyPr lIns="40183" tIns="40183" rIns="40183" bIns="40183" anchor="t"/>
          <a:lstStyle>
            <a:lvl1pPr marL="0" indent="0" algn="ctr">
              <a:spcBef>
                <a:spcPts val="0"/>
              </a:spcBef>
              <a:buSzTx/>
              <a:buNone/>
              <a:defRPr sz="4200"/>
            </a:lvl1pPr>
            <a:lvl2pPr marL="0" indent="0" algn="ctr">
              <a:spcBef>
                <a:spcPts val="0"/>
              </a:spcBef>
              <a:buSzTx/>
              <a:buNone/>
              <a:defRPr sz="4200"/>
            </a:lvl2pPr>
            <a:lvl3pPr marL="0" indent="0" algn="ctr">
              <a:spcBef>
                <a:spcPts val="0"/>
              </a:spcBef>
              <a:buSzTx/>
              <a:buNone/>
              <a:defRPr sz="4200"/>
            </a:lvl3pPr>
            <a:lvl4pPr marL="0" indent="0" algn="ctr">
              <a:spcBef>
                <a:spcPts val="0"/>
              </a:spcBef>
              <a:buSzTx/>
              <a:buNone/>
              <a:defRPr sz="4200"/>
            </a:lvl4pPr>
            <a:lvl5pPr marL="0" indent="0" algn="ctr">
              <a:spcBef>
                <a:spcPts val="0"/>
              </a:spcBef>
              <a:buSzTx/>
              <a:buNone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7801942" y="3351981"/>
            <a:ext cx="8780119" cy="1707807"/>
          </a:xfrm>
          <a:prstGeom prst="rect">
            <a:avLst/>
          </a:prstGeom>
        </p:spPr>
        <p:txBody>
          <a:bodyPr lIns="40183" tIns="40183" rIns="40183" bIns="40183"/>
          <a:lstStyle>
            <a:lvl1pPr>
              <a:defRPr sz="10800"/>
            </a:lvl1pPr>
          </a:lstStyle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7801942" y="3351981"/>
            <a:ext cx="8780119" cy="1707807"/>
          </a:xfrm>
          <a:prstGeom prst="rect">
            <a:avLst/>
          </a:prstGeom>
        </p:spPr>
        <p:txBody>
          <a:bodyPr lIns="40183" tIns="40183" rIns="40183" bIns="40183"/>
          <a:lstStyle>
            <a:lvl1pPr>
              <a:defRPr sz="10800"/>
            </a:lvl1pPr>
          </a:lstStyle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sz="quarter" idx="1"/>
          </p:nvPr>
        </p:nvSpPr>
        <p:spPr>
          <a:xfrm>
            <a:off x="7801942" y="5059784"/>
            <a:ext cx="8780119" cy="4972723"/>
          </a:xfrm>
          <a:prstGeom prst="rect">
            <a:avLst/>
          </a:prstGeom>
        </p:spPr>
        <p:txBody>
          <a:bodyPr lIns="40183" tIns="40183" rIns="40183" bIns="40183"/>
          <a:lstStyle>
            <a:lvl1pPr marL="592666" indent="-592666">
              <a:defRPr sz="4800"/>
            </a:lvl1pPr>
            <a:lvl2pPr marL="1037164" indent="-592666">
              <a:defRPr sz="4800"/>
            </a:lvl2pPr>
            <a:lvl3pPr marL="1481664" indent="-592664">
              <a:defRPr sz="4800"/>
            </a:lvl3pPr>
            <a:lvl4pPr marL="1926164" indent="-592664">
              <a:defRPr sz="4800"/>
            </a:lvl4pPr>
            <a:lvl5pPr marL="2370664" indent="-592664"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21"/>
          </p:nvPr>
        </p:nvSpPr>
        <p:spPr>
          <a:xfrm>
            <a:off x="12362780" y="5059784"/>
            <a:ext cx="4219281" cy="497272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7801942" y="3351981"/>
            <a:ext cx="8780119" cy="1707807"/>
          </a:xfrm>
          <a:prstGeom prst="rect">
            <a:avLst/>
          </a:prstGeom>
        </p:spPr>
        <p:txBody>
          <a:bodyPr lIns="40183" tIns="40183" rIns="40183" bIns="40183"/>
          <a:lstStyle>
            <a:lvl1pPr>
              <a:defRPr sz="10800"/>
            </a:lvl1pPr>
          </a:lstStyle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7801942" y="5059784"/>
            <a:ext cx="4219281" cy="4972723"/>
          </a:xfrm>
          <a:prstGeom prst="rect">
            <a:avLst/>
          </a:prstGeom>
        </p:spPr>
        <p:txBody>
          <a:bodyPr lIns="40183" tIns="40183" rIns="40183" bIns="40183"/>
          <a:lstStyle>
            <a:lvl1pPr marL="440871" indent="-440871">
              <a:spcBef>
                <a:spcPts val="4500"/>
              </a:spcBef>
              <a:defRPr sz="3600"/>
            </a:lvl1pPr>
            <a:lvl2pPr marL="783771" indent="-440871">
              <a:spcBef>
                <a:spcPts val="4500"/>
              </a:spcBef>
              <a:defRPr sz="3600"/>
            </a:lvl2pPr>
            <a:lvl3pPr marL="1126669" indent="-440871">
              <a:spcBef>
                <a:spcPts val="4500"/>
              </a:spcBef>
              <a:defRPr sz="3600"/>
            </a:lvl3pPr>
            <a:lvl4pPr marL="1469569" indent="-440869">
              <a:spcBef>
                <a:spcPts val="4500"/>
              </a:spcBef>
              <a:defRPr sz="3600"/>
            </a:lvl4pPr>
            <a:lvl5pPr marL="1812469" indent="-440869">
              <a:spcBef>
                <a:spcPts val="450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sz="quarter" idx="1"/>
          </p:nvPr>
        </p:nvSpPr>
        <p:spPr>
          <a:xfrm>
            <a:off x="7801942" y="4004964"/>
            <a:ext cx="8780119" cy="5706072"/>
          </a:xfrm>
          <a:prstGeom prst="rect">
            <a:avLst/>
          </a:prstGeom>
        </p:spPr>
        <p:txBody>
          <a:bodyPr lIns="40183" tIns="40183" rIns="40183" bIns="40183"/>
          <a:lstStyle>
            <a:lvl1pPr marL="592666" indent="-592666">
              <a:defRPr sz="4800"/>
            </a:lvl1pPr>
            <a:lvl2pPr marL="1037164" indent="-592666">
              <a:defRPr sz="4800"/>
            </a:lvl2pPr>
            <a:lvl3pPr marL="1481664" indent="-592664">
              <a:defRPr sz="4800"/>
            </a:lvl3pPr>
            <a:lvl4pPr marL="1926164" indent="-592664">
              <a:defRPr sz="4800"/>
            </a:lvl4pPr>
            <a:lvl5pPr marL="2370664" indent="-592664"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2362780" y="7028780"/>
            <a:ext cx="4219281" cy="2983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2367697" y="3703587"/>
            <a:ext cx="4219281" cy="29836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quarter" idx="23"/>
          </p:nvPr>
        </p:nvSpPr>
        <p:spPr>
          <a:xfrm>
            <a:off x="7801942" y="3703587"/>
            <a:ext cx="4219281" cy="6308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653366" y="1958422"/>
            <a:ext cx="19507201" cy="2499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4" tIns="71434" rIns="71434" bIns="71434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3610166" y="4458252"/>
            <a:ext cx="9550401" cy="8761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4" tIns="71434" rIns="71434" bIns="71434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85098" y="10318812"/>
            <a:ext cx="403760" cy="410567"/>
          </a:xfrm>
          <a:prstGeom prst="rect">
            <a:avLst/>
          </a:prstGeom>
          <a:ln w="12700">
            <a:miter lim="400000"/>
          </a:ln>
        </p:spPr>
        <p:txBody>
          <a:bodyPr wrap="none" lIns="40183" tIns="40183" rIns="40183" bIns="40183">
            <a:spAutoFit/>
          </a:bodyPr>
          <a:lstStyle>
            <a:lvl1pPr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17361" marR="0" indent="-617361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061859" marR="0" indent="-617361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506359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950859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395359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839859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84361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728861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173361" marR="0" indent="-617361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2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>
          <a:xfrm>
            <a:off x="-199692" y="500265"/>
            <a:ext cx="24783384" cy="7624905"/>
          </a:xfrm>
          <a:prstGeom prst="rect">
            <a:avLst/>
          </a:prstGeom>
          <a:solidFill>
            <a:srgbClr val="4350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6744" t="2742" r="10227" b="12388"/>
          <a:stretch>
            <a:fillRect/>
          </a:stretch>
        </p:blipFill>
        <p:spPr>
          <a:xfrm>
            <a:off x="-10905" y="9277557"/>
            <a:ext cx="3051293" cy="4611507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PowerLOK Product Training V2.0 - April 2020…"/>
          <p:cNvSpPr txBox="1"/>
          <p:nvPr/>
        </p:nvSpPr>
        <p:spPr>
          <a:xfrm>
            <a:off x="3009327" y="8844257"/>
            <a:ext cx="1027723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pc="24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>
                <a:latin typeface="Avenir Next Regular"/>
                <a:ea typeface="Avenir Next Regular"/>
                <a:cs typeface="Avenir Next Regular"/>
                <a:sym typeface="Avenir Next Regular"/>
              </a:rPr>
              <a:t>About</a:t>
            </a:r>
            <a:r>
              <a:t> </a:t>
            </a:r>
            <a:r>
              <a:rPr>
                <a:latin typeface="Avenir Next Regular"/>
                <a:ea typeface="Avenir Next Regular"/>
                <a:cs typeface="Avenir Next Regular"/>
                <a:sym typeface="Avenir Next Regular"/>
              </a:rPr>
              <a:t>Gateview Technologies</a:t>
            </a:r>
            <a:r>
              <a:rPr baseline="42857" spc="140" sz="2800">
                <a:latin typeface="Avenir Next Regular"/>
                <a:ea typeface="Avenir Next Regular"/>
                <a:cs typeface="Avenir Next Regular"/>
                <a:sym typeface="Avenir Next Regular"/>
              </a:rPr>
              <a:t>®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2276" y="499761"/>
            <a:ext cx="10982061" cy="7625913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PowerLOK Product Training V2.0 - April 2020…"/>
          <p:cNvSpPr txBox="1"/>
          <p:nvPr/>
        </p:nvSpPr>
        <p:spPr>
          <a:xfrm>
            <a:off x="13442362" y="3487217"/>
            <a:ext cx="9578557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b="1" spc="24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pc="225" sz="4500"/>
              <a:t>Gateview Technologies, Inc. </a:t>
            </a:r>
            <a:r>
              <a:rPr b="0" spc="225" sz="4500"/>
              <a:t>Product Intro &amp; Key Capabilities</a:t>
            </a:r>
          </a:p>
        </p:txBody>
      </p:sp>
      <p:sp>
        <p:nvSpPr>
          <p:cNvPr id="142" name="Bulk multi-pack reduces waste…"/>
          <p:cNvSpPr txBox="1"/>
          <p:nvPr/>
        </p:nvSpPr>
        <p:spPr>
          <a:xfrm>
            <a:off x="3471012" y="9361194"/>
            <a:ext cx="19830789" cy="4422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241300" indent="-241300" algn="l">
              <a:spcBef>
                <a:spcPts val="2300"/>
              </a:spcBef>
              <a:buClr>
                <a:srgbClr val="6A9173"/>
              </a:buClr>
              <a:buSzPct val="147000"/>
              <a:buChar char="‣"/>
              <a:defRPr sz="26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 Founded in 2018, Headquartered in NC, Manufacturing in Jacksonville FL &amp; Taipei Taiwan.</a:t>
            </a:r>
          </a:p>
          <a:p>
            <a:pPr marL="241300" indent="-241300" algn="l">
              <a:spcBef>
                <a:spcPts val="2300"/>
              </a:spcBef>
              <a:buClr>
                <a:srgbClr val="6A9173"/>
              </a:buClr>
              <a:buSzPct val="147000"/>
              <a:buChar char="‣"/>
              <a:defRPr sz="26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 Advanced technology &amp; automation allows industry leading power density, 3X reliability &amp; fast delivery response.</a:t>
            </a:r>
          </a:p>
          <a:p>
            <a:pPr marL="241300" indent="-241300" algn="l">
              <a:spcBef>
                <a:spcPts val="2300"/>
              </a:spcBef>
              <a:buClr>
                <a:srgbClr val="6A9173"/>
              </a:buClr>
              <a:buSzPct val="147000"/>
              <a:buChar char="‣"/>
              <a:defRPr sz="26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 Rack PDU focus: 15 Power types, intelligent, integrated software, environment monitoring, switching.</a:t>
            </a:r>
          </a:p>
          <a:p>
            <a:pPr marL="241300" indent="-241300" algn="l">
              <a:spcBef>
                <a:spcPts val="2300"/>
              </a:spcBef>
              <a:buClr>
                <a:srgbClr val="6A9173"/>
              </a:buClr>
              <a:buSzPct val="147000"/>
              <a:buChar char="‣"/>
              <a:defRPr sz="26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 Six Sigma Lean Manufacturing, ISO 9001, TUV Certified Facility.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5" name="Automated soldering from line input to every receptacle.…"/>
          <p:cNvSpPr txBox="1"/>
          <p:nvPr/>
        </p:nvSpPr>
        <p:spPr>
          <a:xfrm>
            <a:off x="498779" y="5079828"/>
            <a:ext cx="3976392" cy="479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183" tIns="40183" rIns="40183" bIns="40183" anchor="ctr">
            <a:spAutoFit/>
          </a:bodyPr>
          <a:lstStyle/>
          <a:p>
            <a:pPr algn="l" defTabSz="457200">
              <a:defRPr sz="39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Automated soldering from line input to every receptacle. </a:t>
            </a:r>
          </a:p>
          <a:p>
            <a:pPr algn="l" defTabSz="457200">
              <a:defRPr sz="39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Eliminates all mechanical connections.</a:t>
            </a:r>
          </a:p>
        </p:txBody>
      </p:sp>
      <p:sp>
        <p:nvSpPr>
          <p:cNvPr id="326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27" name="Robotic Solder Head Video.mp4" descr="Robotic Solder Head Video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040137" y="2572287"/>
            <a:ext cx="18712192" cy="10525609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Advanced &amp; Automated Contruction"/>
          <p:cNvSpPr txBox="1"/>
          <p:nvPr/>
        </p:nvSpPr>
        <p:spPr>
          <a:xfrm>
            <a:off x="2463265" y="609135"/>
            <a:ext cx="11833167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Advanced &amp; Automated Contruction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6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2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" name="Fewer More Reliable Connections"/>
          <p:cNvSpPr txBox="1"/>
          <p:nvPr/>
        </p:nvSpPr>
        <p:spPr>
          <a:xfrm>
            <a:off x="2463265" y="609135"/>
            <a:ext cx="21227776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Fewer More Reliable Connections</a:t>
            </a:r>
          </a:p>
        </p:txBody>
      </p:sp>
      <p:sp>
        <p:nvSpPr>
          <p:cNvPr id="332" name="Robotically Soldered - 3X More Reliable"/>
          <p:cNvSpPr txBox="1"/>
          <p:nvPr/>
        </p:nvSpPr>
        <p:spPr>
          <a:xfrm>
            <a:off x="688569" y="3156731"/>
            <a:ext cx="9515899" cy="740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183" tIns="40183" rIns="40183" bIns="40183" anchor="ctr">
            <a:spAutoFit/>
          </a:bodyPr>
          <a:lstStyle>
            <a:lvl1pPr algn="l" defTabSz="457200">
              <a:defRPr sz="38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Robotically Soldered - 3X More Reliable</a:t>
            </a:r>
          </a:p>
        </p:txBody>
      </p:sp>
      <p:sp>
        <p:nvSpPr>
          <p:cNvPr id="333" name="Hand Assembled IDC &amp; Blade Connectors - Overheat"/>
          <p:cNvSpPr txBox="1"/>
          <p:nvPr/>
        </p:nvSpPr>
        <p:spPr>
          <a:xfrm>
            <a:off x="11037528" y="3156731"/>
            <a:ext cx="12699604" cy="740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183" tIns="40183" rIns="40183" bIns="40183" anchor="ctr">
            <a:spAutoFit/>
          </a:bodyPr>
          <a:lstStyle>
            <a:lvl1pPr algn="l" defTabSz="457200">
              <a:defRPr sz="38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Hand Assembled IDC &amp; Blade Connectors - Overheat</a:t>
            </a:r>
          </a:p>
        </p:txBody>
      </p:sp>
      <p:sp>
        <p:nvSpPr>
          <p:cNvPr id="334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3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8699" t="8646" r="22900" b="35661"/>
          <a:stretch>
            <a:fillRect/>
          </a:stretch>
        </p:blipFill>
        <p:spPr>
          <a:xfrm>
            <a:off x="1756374" y="10683344"/>
            <a:ext cx="7380461" cy="18771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8" name="Group"/>
          <p:cNvGrpSpPr/>
          <p:nvPr/>
        </p:nvGrpSpPr>
        <p:grpSpPr>
          <a:xfrm>
            <a:off x="13697185" y="10683344"/>
            <a:ext cx="7380461" cy="1883933"/>
            <a:chOff x="0" y="0"/>
            <a:chExt cx="7380459" cy="1883932"/>
          </a:xfrm>
        </p:grpSpPr>
        <p:pic>
          <p:nvPicPr>
            <p:cNvPr id="33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8699" t="8646" r="22900" b="56950"/>
            <a:stretch>
              <a:fillRect/>
            </a:stretch>
          </p:blipFill>
          <p:spPr>
            <a:xfrm>
              <a:off x="0" y="0"/>
              <a:ext cx="7380460" cy="11596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8699" t="70893" r="22900" b="12005"/>
            <a:stretch>
              <a:fillRect/>
            </a:stretch>
          </p:blipFill>
          <p:spPr>
            <a:xfrm>
              <a:off x="0" y="1307511"/>
              <a:ext cx="7380460" cy="576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3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671910" y="4066481"/>
            <a:ext cx="23294181" cy="6452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2" name="For Power &amp; Environmental Monitoring and Switching"/>
          <p:cNvSpPr txBox="1"/>
          <p:nvPr/>
        </p:nvSpPr>
        <p:spPr>
          <a:xfrm>
            <a:off x="2440331" y="1201165"/>
            <a:ext cx="1118912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pc="-107" sz="360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For Power &amp; Environmental Monitoring and Switching</a:t>
            </a:r>
          </a:p>
        </p:txBody>
      </p:sp>
      <p:sp>
        <p:nvSpPr>
          <p:cNvPr id="343" name="POWERLOK Software"/>
          <p:cNvSpPr txBox="1"/>
          <p:nvPr/>
        </p:nvSpPr>
        <p:spPr>
          <a:xfrm>
            <a:off x="2476437" y="518508"/>
            <a:ext cx="15545415" cy="756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POWERLOK Software</a:t>
            </a:r>
          </a:p>
        </p:txBody>
      </p:sp>
      <p:sp>
        <p:nvSpPr>
          <p:cNvPr id="344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344" y="2527869"/>
            <a:ext cx="14857096" cy="10681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53286" y="4000470"/>
            <a:ext cx="15545415" cy="7736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Rectangle"/>
          <p:cNvSpPr/>
          <p:nvPr/>
        </p:nvSpPr>
        <p:spPr>
          <a:xfrm rot="60000">
            <a:off x="966353" y="949869"/>
            <a:ext cx="22451293" cy="1246777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/>
          </a:p>
        </p:txBody>
      </p:sp>
      <p:pic>
        <p:nvPicPr>
          <p:cNvPr id="3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5509" y="942238"/>
            <a:ext cx="22472982" cy="12483039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35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3355" b="0"/>
          <a:stretch>
            <a:fillRect/>
          </a:stretch>
        </p:blipFill>
        <p:spPr>
          <a:xfrm>
            <a:off x="18706083" y="2266241"/>
            <a:ext cx="4580883" cy="10852671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Rectangle"/>
          <p:cNvSpPr/>
          <p:nvPr/>
        </p:nvSpPr>
        <p:spPr>
          <a:xfrm>
            <a:off x="-501136" y="248329"/>
            <a:ext cx="14574191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52" name="Real time, peak and historical power data"/>
          <p:cNvSpPr txBox="1"/>
          <p:nvPr/>
        </p:nvSpPr>
        <p:spPr>
          <a:xfrm>
            <a:off x="2440331" y="1201165"/>
            <a:ext cx="869125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pc="-107" sz="360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Real time, peak and historical power data</a:t>
            </a:r>
          </a:p>
        </p:txBody>
      </p:sp>
      <p:sp>
        <p:nvSpPr>
          <p:cNvPr id="353" name="Advanced POWERLOK Software"/>
          <p:cNvSpPr txBox="1"/>
          <p:nvPr/>
        </p:nvSpPr>
        <p:spPr>
          <a:xfrm>
            <a:off x="2476437" y="518508"/>
            <a:ext cx="10676105" cy="756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Advanced POWERLOK Software</a:t>
            </a:r>
          </a:p>
        </p:txBody>
      </p:sp>
      <p:sp>
        <p:nvSpPr>
          <p:cNvPr id="354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Rectangle"/>
          <p:cNvSpPr/>
          <p:nvPr/>
        </p:nvSpPr>
        <p:spPr>
          <a:xfrm>
            <a:off x="-501136" y="-46122"/>
            <a:ext cx="25386272" cy="2171518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57" name="Rectangle"/>
          <p:cNvSpPr/>
          <p:nvPr/>
        </p:nvSpPr>
        <p:spPr>
          <a:xfrm>
            <a:off x="-171169" y="11439811"/>
            <a:ext cx="24726337" cy="2382529"/>
          </a:xfrm>
          <a:prstGeom prst="rect">
            <a:avLst/>
          </a:prstGeom>
          <a:solidFill>
            <a:srgbClr val="2B2B2B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418" y="1910161"/>
            <a:ext cx="24469523" cy="9533079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Daisy Chain Environmental Monitoring"/>
          <p:cNvSpPr txBox="1"/>
          <p:nvPr/>
        </p:nvSpPr>
        <p:spPr>
          <a:xfrm>
            <a:off x="2463265" y="609135"/>
            <a:ext cx="21227776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Daisy Chain Environmental Monitoring</a:t>
            </a:r>
          </a:p>
        </p:txBody>
      </p:sp>
      <p:sp>
        <p:nvSpPr>
          <p:cNvPr id="360" name="Real time, peak and historical data"/>
          <p:cNvSpPr txBox="1"/>
          <p:nvPr/>
        </p:nvSpPr>
        <p:spPr>
          <a:xfrm>
            <a:off x="7491569" y="12294525"/>
            <a:ext cx="785520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pc="-116" sz="390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Real time, peak and historical data</a:t>
            </a:r>
          </a:p>
        </p:txBody>
      </p:sp>
      <p:sp>
        <p:nvSpPr>
          <p:cNvPr id="361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roup"/>
          <p:cNvGrpSpPr/>
          <p:nvPr/>
        </p:nvGrpSpPr>
        <p:grpSpPr>
          <a:xfrm>
            <a:off x="812135" y="581946"/>
            <a:ext cx="22759730" cy="12993065"/>
            <a:chOff x="0" y="-38100"/>
            <a:chExt cx="22759728" cy="12993064"/>
          </a:xfrm>
        </p:grpSpPr>
        <p:grpSp>
          <p:nvGrpSpPr>
            <p:cNvPr id="367" name="Group"/>
            <p:cNvGrpSpPr/>
            <p:nvPr/>
          </p:nvGrpSpPr>
          <p:grpSpPr>
            <a:xfrm>
              <a:off x="0" y="-38101"/>
              <a:ext cx="22759729" cy="12993066"/>
              <a:chOff x="0" y="-38100"/>
              <a:chExt cx="22759728" cy="12993064"/>
            </a:xfrm>
          </p:grpSpPr>
          <p:sp>
            <p:nvSpPr>
              <p:cNvPr id="363" name="Rectangle"/>
              <p:cNvSpPr/>
              <p:nvPr/>
            </p:nvSpPr>
            <p:spPr>
              <a:xfrm rot="60000">
                <a:off x="108246" y="157657"/>
                <a:ext cx="22543236" cy="1260155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183" tIns="40183" rIns="40183" bIns="40183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64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54221" y="219263"/>
                <a:ext cx="22451288" cy="12554537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</p:pic>
          <p:pic>
            <p:nvPicPr>
              <p:cNvPr id="365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6113898" y="1771871"/>
                <a:ext cx="10698869" cy="109844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6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3355" b="0"/>
              <a:stretch>
                <a:fillRect/>
              </a:stretch>
            </p:blipFill>
            <p:spPr>
              <a:xfrm>
                <a:off x="17771854" y="1531668"/>
                <a:ext cx="4636472" cy="109843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68" name="F"/>
            <p:cNvSpPr txBox="1"/>
            <p:nvPr/>
          </p:nvSpPr>
          <p:spPr>
            <a:xfrm>
              <a:off x="8777965" y="4850376"/>
              <a:ext cx="224947" cy="3343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0183" tIns="40183" rIns="40183" bIns="40183" numCol="1" anchor="ctr">
              <a:spAutoFit/>
            </a:bodyPr>
            <a:lstStyle>
              <a:lvl1pPr>
                <a:defRPr b="1" sz="1700">
                  <a:solidFill>
                    <a:srgbClr val="6F7071"/>
                  </a:solidFill>
                </a:defRPr>
              </a:lvl1pPr>
            </a:lstStyle>
            <a:p>
              <a:pPr/>
              <a:r>
                <a:t>F</a:t>
              </a:r>
            </a:p>
          </p:txBody>
        </p:sp>
      </p:grpSp>
      <p:sp>
        <p:nvSpPr>
          <p:cNvPr id="370" name="Rectangle"/>
          <p:cNvSpPr/>
          <p:nvPr/>
        </p:nvSpPr>
        <p:spPr>
          <a:xfrm>
            <a:off x="-501136" y="248329"/>
            <a:ext cx="12726448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71" name="Real time, peak and historical data"/>
          <p:cNvSpPr txBox="1"/>
          <p:nvPr/>
        </p:nvSpPr>
        <p:spPr>
          <a:xfrm>
            <a:off x="2440331" y="1201165"/>
            <a:ext cx="725974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pc="-107" sz="360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Real time, peak and historical data</a:t>
            </a:r>
          </a:p>
        </p:txBody>
      </p:sp>
      <p:sp>
        <p:nvSpPr>
          <p:cNvPr id="372" name="Advanced Software"/>
          <p:cNvSpPr txBox="1"/>
          <p:nvPr/>
        </p:nvSpPr>
        <p:spPr>
          <a:xfrm>
            <a:off x="2476437" y="518508"/>
            <a:ext cx="15545415" cy="756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Advanced Software</a:t>
            </a:r>
          </a:p>
        </p:txBody>
      </p:sp>
      <p:sp>
        <p:nvSpPr>
          <p:cNvPr id="373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74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530" t="15255" r="58794" b="21467"/>
          <a:stretch>
            <a:fillRect/>
          </a:stretch>
        </p:blipFill>
        <p:spPr>
          <a:xfrm>
            <a:off x="17972468" y="6052713"/>
            <a:ext cx="6120658" cy="7018527"/>
          </a:xfrm>
          <a:prstGeom prst="rect">
            <a:avLst/>
          </a:prstGeom>
          <a:ln w="25400">
            <a:solidFill>
              <a:srgbClr val="98C1B3"/>
            </a:solidFill>
          </a:ln>
        </p:spPr>
      </p:pic>
      <p:pic>
        <p:nvPicPr>
          <p:cNvPr id="37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948718" y="7825113"/>
            <a:ext cx="2569698" cy="3204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Rectangle"/>
          <p:cNvSpPr/>
          <p:nvPr/>
        </p:nvSpPr>
        <p:spPr>
          <a:xfrm>
            <a:off x="-501136" y="248329"/>
            <a:ext cx="24842367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78" name="Device Manager in Beta Testing"/>
          <p:cNvSpPr txBox="1"/>
          <p:nvPr/>
        </p:nvSpPr>
        <p:spPr>
          <a:xfrm>
            <a:off x="2476437" y="518508"/>
            <a:ext cx="15545415" cy="756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Device Manager in Beta Testing</a:t>
            </a:r>
          </a:p>
        </p:txBody>
      </p:sp>
      <p:sp>
        <p:nvSpPr>
          <p:cNvPr id="379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4070" y="2285582"/>
            <a:ext cx="20795860" cy="11112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roup"/>
          <p:cNvGrpSpPr/>
          <p:nvPr/>
        </p:nvGrpSpPr>
        <p:grpSpPr>
          <a:xfrm>
            <a:off x="133338" y="2053203"/>
            <a:ext cx="24809104" cy="11739941"/>
            <a:chOff x="1" y="0"/>
            <a:chExt cx="24809102" cy="11739939"/>
          </a:xfrm>
        </p:grpSpPr>
        <p:grpSp>
          <p:nvGrpSpPr>
            <p:cNvPr id="384" name="Group"/>
            <p:cNvGrpSpPr/>
            <p:nvPr/>
          </p:nvGrpSpPr>
          <p:grpSpPr>
            <a:xfrm>
              <a:off x="1" y="0"/>
              <a:ext cx="24809103" cy="11739940"/>
              <a:chOff x="1" y="0"/>
              <a:chExt cx="24809102" cy="11739939"/>
            </a:xfrm>
          </p:grpSpPr>
          <p:pic>
            <p:nvPicPr>
              <p:cNvPr id="382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005" t="1239" r="0" b="22093"/>
              <a:stretch>
                <a:fillRect/>
              </a:stretch>
            </p:blipFill>
            <p:spPr>
              <a:xfrm>
                <a:off x="0" y="0"/>
                <a:ext cx="24809105" cy="117399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3" name="Bulk multi-pack reduces waste…"/>
              <p:cNvSpPr txBox="1"/>
              <p:nvPr/>
            </p:nvSpPr>
            <p:spPr>
              <a:xfrm>
                <a:off x="5632494" y="1695960"/>
                <a:ext cx="12184402" cy="1068689"/>
              </a:xfrm>
              <a:prstGeom prst="rect">
                <a:avLst/>
              </a:prstGeom>
              <a:solidFill>
                <a:srgbClr val="F9FCFC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lnSpc>
                    <a:spcPct val="90000"/>
                  </a:lnSpc>
                  <a:defRPr sz="2800"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lvl1pPr>
              </a:lstStyle>
              <a:p>
                <a:pPr/>
                <a:r>
                  <a:t>Switched Ready PDUs are remotely monitored PDUs that can be upgraded for switching at any time just by adding SwitchLOK cords. </a:t>
                </a:r>
              </a:p>
            </p:txBody>
          </p:sp>
        </p:grpSp>
        <p:sp>
          <p:nvSpPr>
            <p:cNvPr id="385" name="Rectangle"/>
            <p:cNvSpPr/>
            <p:nvPr/>
          </p:nvSpPr>
          <p:spPr>
            <a:xfrm>
              <a:off x="5689038" y="4433867"/>
              <a:ext cx="11022342" cy="1270001"/>
            </a:xfrm>
            <a:prstGeom prst="rect">
              <a:avLst/>
            </a:prstGeom>
            <a:solidFill>
              <a:srgbClr val="FAFCFC"/>
            </a:solidFill>
            <a:ln w="12700" cap="flat">
              <a:noFill/>
              <a:miter lim="400000"/>
            </a:ln>
            <a:effectLst/>
          </p:spPr>
          <p:txBody>
            <a:bodyPr wrap="square" lIns="40183" tIns="40183" rIns="40183" bIns="40183" numCol="1" anchor="ctr">
              <a:noAutofit/>
            </a:bodyPr>
            <a:lstStyle/>
            <a:p>
              <a:pPr/>
            </a:p>
          </p:txBody>
        </p:sp>
        <p:sp>
          <p:nvSpPr>
            <p:cNvPr id="386" name="Rectangle"/>
            <p:cNvSpPr/>
            <p:nvPr/>
          </p:nvSpPr>
          <p:spPr>
            <a:xfrm>
              <a:off x="5689038" y="3302097"/>
              <a:ext cx="442285" cy="1270001"/>
            </a:xfrm>
            <a:prstGeom prst="rect">
              <a:avLst/>
            </a:prstGeom>
            <a:solidFill>
              <a:srgbClr val="FAFCFC"/>
            </a:solidFill>
            <a:ln w="12700" cap="flat">
              <a:noFill/>
              <a:miter lim="400000"/>
            </a:ln>
            <a:effectLst/>
          </p:spPr>
          <p:txBody>
            <a:bodyPr wrap="square" lIns="40183" tIns="40183" rIns="40183" bIns="40183" numCol="1" anchor="ctr">
              <a:noAutofit/>
            </a:bodyPr>
            <a:lstStyle/>
            <a:p>
              <a:pPr/>
            </a:p>
          </p:txBody>
        </p:sp>
      </p:grpSp>
      <p:sp>
        <p:nvSpPr>
          <p:cNvPr id="388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89" name="PDU Switching Cords - Add When Needed"/>
          <p:cNvSpPr txBox="1"/>
          <p:nvPr/>
        </p:nvSpPr>
        <p:spPr>
          <a:xfrm>
            <a:off x="2463265" y="609135"/>
            <a:ext cx="21227776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PDU Switching Cords - Add When Needed</a:t>
            </a:r>
          </a:p>
        </p:txBody>
      </p:sp>
      <p:sp>
        <p:nvSpPr>
          <p:cNvPr id="390" name="Patented"/>
          <p:cNvSpPr txBox="1"/>
          <p:nvPr/>
        </p:nvSpPr>
        <p:spPr>
          <a:xfrm>
            <a:off x="7632241" y="1285926"/>
            <a:ext cx="2555710" cy="427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183" tIns="40183" rIns="40183" bIns="40183" anchor="ctr">
            <a:spAutoFit/>
          </a:bodyPr>
          <a:lstStyle>
            <a:lvl1pPr marL="190500" indent="-127000" algn="l" defTabSz="457200">
              <a:lnSpc>
                <a:spcPct val="90000"/>
              </a:lnSpc>
              <a:spcBef>
                <a:spcPts val="2400"/>
              </a:spcBef>
              <a:defRPr sz="23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Patented</a:t>
            </a:r>
          </a:p>
        </p:txBody>
      </p:sp>
      <p:grpSp>
        <p:nvGrpSpPr>
          <p:cNvPr id="397" name="Group"/>
          <p:cNvGrpSpPr/>
          <p:nvPr/>
        </p:nvGrpSpPr>
        <p:grpSpPr>
          <a:xfrm>
            <a:off x="5827334" y="5424722"/>
            <a:ext cx="335667" cy="914299"/>
            <a:chOff x="0" y="0"/>
            <a:chExt cx="335665" cy="914297"/>
          </a:xfrm>
        </p:grpSpPr>
        <p:grpSp>
          <p:nvGrpSpPr>
            <p:cNvPr id="393" name="Group"/>
            <p:cNvGrpSpPr/>
            <p:nvPr/>
          </p:nvGrpSpPr>
          <p:grpSpPr>
            <a:xfrm>
              <a:off x="-1" y="0"/>
              <a:ext cx="335667" cy="325381"/>
              <a:chOff x="0" y="0"/>
              <a:chExt cx="335665" cy="325380"/>
            </a:xfrm>
          </p:grpSpPr>
          <p:sp>
            <p:nvSpPr>
              <p:cNvPr id="391" name="Circle"/>
              <p:cNvSpPr/>
              <p:nvPr/>
            </p:nvSpPr>
            <p:spPr>
              <a:xfrm>
                <a:off x="-1" y="0"/>
                <a:ext cx="335667" cy="325381"/>
              </a:xfrm>
              <a:prstGeom prst="ellipse">
                <a:avLst/>
              </a:prstGeom>
              <a:noFill/>
              <a:ln w="12700" cap="flat">
                <a:solidFill>
                  <a:srgbClr val="93CEEB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92" name="Circle"/>
              <p:cNvSpPr/>
              <p:nvPr/>
            </p:nvSpPr>
            <p:spPr>
              <a:xfrm>
                <a:off x="87285" y="82172"/>
                <a:ext cx="161096" cy="161037"/>
              </a:xfrm>
              <a:prstGeom prst="ellipse">
                <a:avLst/>
              </a:prstGeom>
              <a:solidFill>
                <a:srgbClr val="93CEE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396" name="Group"/>
            <p:cNvGrpSpPr/>
            <p:nvPr/>
          </p:nvGrpSpPr>
          <p:grpSpPr>
            <a:xfrm>
              <a:off x="-1" y="588916"/>
              <a:ext cx="335667" cy="325382"/>
              <a:chOff x="0" y="0"/>
              <a:chExt cx="335665" cy="325380"/>
            </a:xfrm>
          </p:grpSpPr>
          <p:sp>
            <p:nvSpPr>
              <p:cNvPr id="394" name="Circle"/>
              <p:cNvSpPr/>
              <p:nvPr/>
            </p:nvSpPr>
            <p:spPr>
              <a:xfrm>
                <a:off x="-1" y="0"/>
                <a:ext cx="335667" cy="325381"/>
              </a:xfrm>
              <a:prstGeom prst="ellipse">
                <a:avLst/>
              </a:prstGeom>
              <a:noFill/>
              <a:ln w="12700" cap="flat">
                <a:solidFill>
                  <a:srgbClr val="93CEEB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95" name="Circle"/>
              <p:cNvSpPr/>
              <p:nvPr/>
            </p:nvSpPr>
            <p:spPr>
              <a:xfrm>
                <a:off x="87285" y="82172"/>
                <a:ext cx="161096" cy="161037"/>
              </a:xfrm>
              <a:prstGeom prst="ellipse">
                <a:avLst/>
              </a:prstGeom>
              <a:solidFill>
                <a:srgbClr val="93CEE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  <p:sp>
        <p:nvSpPr>
          <p:cNvPr id="398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roup"/>
          <p:cNvGrpSpPr/>
          <p:nvPr/>
        </p:nvGrpSpPr>
        <p:grpSpPr>
          <a:xfrm>
            <a:off x="1550319" y="785232"/>
            <a:ext cx="21309763" cy="12769463"/>
            <a:chOff x="0" y="0"/>
            <a:chExt cx="21309761" cy="12769461"/>
          </a:xfrm>
        </p:grpSpPr>
        <p:sp>
          <p:nvSpPr>
            <p:cNvPr id="400" name="Group"/>
            <p:cNvSpPr/>
            <p:nvPr/>
          </p:nvSpPr>
          <p:spPr>
            <a:xfrm rot="60000">
              <a:off x="105989" y="256052"/>
              <a:ext cx="21097783" cy="1233024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0183" tIns="40183" rIns="40183" bIns="40183" numCol="1" anchor="ctr">
              <a:noAutofit/>
            </a:bodyPr>
            <a:lstStyle/>
            <a:p>
              <a:pPr/>
            </a:p>
          </p:txBody>
        </p:sp>
        <p:pic>
          <p:nvPicPr>
            <p:cNvPr id="40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041" t="0" r="0" b="17253"/>
            <a:stretch>
              <a:fillRect/>
            </a:stretch>
          </p:blipFill>
          <p:spPr>
            <a:xfrm>
              <a:off x="136798" y="0"/>
              <a:ext cx="21021653" cy="1266426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</p:pic>
      </p:grpSp>
      <p:sp>
        <p:nvSpPr>
          <p:cNvPr id="403" name="Rectangle"/>
          <p:cNvSpPr/>
          <p:nvPr/>
        </p:nvSpPr>
        <p:spPr>
          <a:xfrm>
            <a:off x="-501136" y="248329"/>
            <a:ext cx="13671794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04" name="Power &amp; Environmental Monitoring &amp; Switching"/>
          <p:cNvSpPr txBox="1"/>
          <p:nvPr/>
        </p:nvSpPr>
        <p:spPr>
          <a:xfrm>
            <a:off x="2440331" y="1251965"/>
            <a:ext cx="829885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pc="-90" sz="300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Power &amp; Environmental Monitoring &amp; Switching</a:t>
            </a:r>
          </a:p>
        </p:txBody>
      </p:sp>
      <p:sp>
        <p:nvSpPr>
          <p:cNvPr id="405" name="Advanced POWERLOK Software"/>
          <p:cNvSpPr txBox="1"/>
          <p:nvPr/>
        </p:nvSpPr>
        <p:spPr>
          <a:xfrm>
            <a:off x="2476437" y="518508"/>
            <a:ext cx="12011568" cy="756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Advanced POWERLOK Software</a:t>
            </a:r>
          </a:p>
        </p:txBody>
      </p:sp>
      <p:sp>
        <p:nvSpPr>
          <p:cNvPr id="406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09" name="New Products"/>
          <p:cNvSpPr txBox="1"/>
          <p:nvPr/>
        </p:nvSpPr>
        <p:spPr>
          <a:xfrm>
            <a:off x="2480040" y="609135"/>
            <a:ext cx="15545415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New Products</a:t>
            </a:r>
          </a:p>
        </p:txBody>
      </p:sp>
      <p:pic>
        <p:nvPicPr>
          <p:cNvPr id="4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1474" y="4911785"/>
            <a:ext cx="20270375" cy="7087758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NEW DATA MODULE IN DEVELOPMENT"/>
          <p:cNvSpPr txBox="1"/>
          <p:nvPr/>
        </p:nvSpPr>
        <p:spPr>
          <a:xfrm>
            <a:off x="14661494" y="11534802"/>
            <a:ext cx="645418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pc="-81" sz="2700">
                <a:solidFill>
                  <a:srgbClr val="39393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NEW DATA MODULE IN DEVELOPMENT</a:t>
            </a:r>
          </a:p>
        </p:txBody>
      </p:sp>
      <p:sp>
        <p:nvSpPr>
          <p:cNvPr id="412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13" name="Advanced data module to monitor 18 groups in the same compact space"/>
          <p:cNvSpPr txBox="1"/>
          <p:nvPr/>
        </p:nvSpPr>
        <p:spPr>
          <a:xfrm>
            <a:off x="226629" y="2748580"/>
            <a:ext cx="23930742" cy="780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lnSpc>
                <a:spcPct val="110000"/>
              </a:lnSpc>
              <a:defRPr spc="-119" sz="40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Advanced data module to monitor 18 groups in the same compact space</a:t>
            </a:r>
          </a:p>
        </p:txBody>
      </p:sp>
      <p:sp>
        <p:nvSpPr>
          <p:cNvPr id="414" name="8 Slides Remaining"/>
          <p:cNvSpPr txBox="1"/>
          <p:nvPr/>
        </p:nvSpPr>
        <p:spPr>
          <a:xfrm>
            <a:off x="20214863" y="541170"/>
            <a:ext cx="3834804" cy="550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183" tIns="40183" rIns="40183" bIns="40183" anchor="ctr">
            <a:spAutoFit/>
          </a:bodyPr>
          <a:lstStyle>
            <a:lvl1pPr algn="r">
              <a:defRPr sz="320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8 Slides Remaining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5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" name="Founded in 2018…"/>
          <p:cNvSpPr txBox="1"/>
          <p:nvPr/>
        </p:nvSpPr>
        <p:spPr>
          <a:xfrm>
            <a:off x="4419293" y="2894161"/>
            <a:ext cx="15545414" cy="1307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896214">
              <a:defRPr b="1" sz="5000">
                <a:latin typeface="+mn-lt"/>
                <a:ea typeface="+mn-ea"/>
                <a:cs typeface="+mn-cs"/>
                <a:sym typeface="Helvetica Neue"/>
              </a:defRPr>
            </a:pPr>
            <a:r>
              <a:t>Founded in 2018</a:t>
            </a:r>
          </a:p>
          <a:p>
            <a:pPr defTabSz="896214">
              <a:defRPr sz="3500">
                <a:solidFill>
                  <a:srgbClr val="53535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POWERLOK has proven to be the most reliable rPDU in the industry</a:t>
            </a:r>
          </a:p>
        </p:txBody>
      </p:sp>
      <p:sp>
        <p:nvSpPr>
          <p:cNvPr id="147" name="Rapid End User Acceptance"/>
          <p:cNvSpPr txBox="1"/>
          <p:nvPr/>
        </p:nvSpPr>
        <p:spPr>
          <a:xfrm>
            <a:off x="2480040" y="609135"/>
            <a:ext cx="15545415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Rapid End User Acceptance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062" y="4792860"/>
            <a:ext cx="22647271" cy="762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39425" y="7673755"/>
            <a:ext cx="3446895" cy="756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93235" y="4940882"/>
            <a:ext cx="14551302" cy="8207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9" name="Group"/>
          <p:cNvGrpSpPr/>
          <p:nvPr/>
        </p:nvGrpSpPr>
        <p:grpSpPr>
          <a:xfrm>
            <a:off x="-56944" y="11961900"/>
            <a:ext cx="8640771" cy="1961560"/>
            <a:chOff x="0" y="0"/>
            <a:chExt cx="8640769" cy="1961559"/>
          </a:xfrm>
        </p:grpSpPr>
        <p:pic>
          <p:nvPicPr>
            <p:cNvPr id="41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0376" t="2742" r="9151" b="12388"/>
            <a:stretch>
              <a:fillRect/>
            </a:stretch>
          </p:blipFill>
          <p:spPr>
            <a:xfrm>
              <a:off x="0" y="0"/>
              <a:ext cx="1522461" cy="19615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8" name="Group"/>
            <p:cNvSpPr/>
            <p:nvPr/>
          </p:nvSpPr>
          <p:spPr>
            <a:xfrm>
              <a:off x="1552496" y="1311374"/>
              <a:ext cx="708827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584200">
                <a:defRPr spc="240">
                  <a:solidFill>
                    <a:srgbClr val="3D3D3D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r>
                <a:rPr spc="175" sz="3500">
                  <a:latin typeface="Avenir Next Medium"/>
                  <a:ea typeface="Avenir Next Medium"/>
                  <a:cs typeface="Avenir Next Medium"/>
                  <a:sym typeface="Avenir Next Medium"/>
                </a:rPr>
                <a:t>Gateview Technologies</a:t>
              </a:r>
              <a:r>
                <a:rPr baseline="42857" spc="140" sz="2800">
                  <a:latin typeface="Avenir Next Regular"/>
                  <a:ea typeface="Avenir Next Regular"/>
                  <a:cs typeface="Avenir Next Regular"/>
                  <a:sym typeface="Avenir Next Regular"/>
                </a:rPr>
                <a:t>®</a:t>
              </a:r>
            </a:p>
          </p:txBody>
        </p:sp>
      </p:grpSp>
      <p:sp>
        <p:nvSpPr>
          <p:cNvPr id="420" name="Modular Row Power Distribution"/>
          <p:cNvSpPr txBox="1"/>
          <p:nvPr/>
        </p:nvSpPr>
        <p:spPr>
          <a:xfrm>
            <a:off x="16177243" y="12407293"/>
            <a:ext cx="6762790" cy="613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183" tIns="40183" rIns="40183" bIns="40183" anchor="ctr">
            <a:spAutoFit/>
          </a:bodyPr>
          <a:lstStyle>
            <a:lvl1pPr algn="l" defTabSz="457200">
              <a:defRPr sz="3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Modular Row Power Distribution</a:t>
            </a:r>
          </a:p>
        </p:txBody>
      </p:sp>
      <p:pic>
        <p:nvPicPr>
          <p:cNvPr id="42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0636" y="3088756"/>
            <a:ext cx="12204310" cy="3461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unknown.png" descr="unknown.png"/>
          <p:cNvPicPr>
            <a:picLocks noChangeAspect="1"/>
          </p:cNvPicPr>
          <p:nvPr/>
        </p:nvPicPr>
        <p:blipFill>
          <a:blip r:embed="rId5">
            <a:extLst/>
          </a:blip>
          <a:srcRect l="0" t="56812" r="0" b="0"/>
          <a:stretch>
            <a:fillRect/>
          </a:stretch>
        </p:blipFill>
        <p:spPr>
          <a:xfrm>
            <a:off x="378703" y="8163399"/>
            <a:ext cx="12068354" cy="1508367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2U Rack Mount"/>
          <p:cNvSpPr txBox="1"/>
          <p:nvPr/>
        </p:nvSpPr>
        <p:spPr>
          <a:xfrm>
            <a:off x="4777170" y="6271813"/>
            <a:ext cx="3271242" cy="613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183" tIns="40183" rIns="40183" bIns="40183" anchor="ctr">
            <a:spAutoFit/>
          </a:bodyPr>
          <a:lstStyle>
            <a:lvl1pPr algn="l" defTabSz="457200">
              <a:defRPr sz="3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2U Rack Mount</a:t>
            </a:r>
          </a:p>
        </p:txBody>
      </p:sp>
      <p:sp>
        <p:nvSpPr>
          <p:cNvPr id="424" name="1U Rack Mount - Basic"/>
          <p:cNvSpPr txBox="1"/>
          <p:nvPr/>
        </p:nvSpPr>
        <p:spPr>
          <a:xfrm>
            <a:off x="3994627" y="10037385"/>
            <a:ext cx="4836327" cy="613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183" tIns="40183" rIns="40183" bIns="40183" anchor="ctr">
            <a:spAutoFit/>
          </a:bodyPr>
          <a:lstStyle>
            <a:lvl1pPr algn="l" defTabSz="457200">
              <a:defRPr sz="3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1U Rack Mount - Basic</a:t>
            </a:r>
          </a:p>
        </p:txBody>
      </p:sp>
      <p:sp>
        <p:nvSpPr>
          <p:cNvPr id="425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26" name="New Products"/>
          <p:cNvSpPr txBox="1"/>
          <p:nvPr/>
        </p:nvSpPr>
        <p:spPr>
          <a:xfrm>
            <a:off x="2480040" y="609135"/>
            <a:ext cx="15545415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New Products</a:t>
            </a:r>
          </a:p>
        </p:txBody>
      </p:sp>
      <p:sp>
        <p:nvSpPr>
          <p:cNvPr id="427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30" name="Group"/>
          <p:cNvSpPr/>
          <p:nvPr/>
        </p:nvSpPr>
        <p:spPr>
          <a:xfrm>
            <a:off x="729179" y="11472899"/>
            <a:ext cx="4499562" cy="13760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/>
          </a:p>
        </p:txBody>
      </p:sp>
      <p:sp>
        <p:nvSpPr>
          <p:cNvPr id="431" name="OPTIONAL SERVICE ENTRANCE TERMINALS WITH IR SCAN WINDOW"/>
          <p:cNvSpPr txBox="1"/>
          <p:nvPr/>
        </p:nvSpPr>
        <p:spPr>
          <a:xfrm>
            <a:off x="6529566" y="4283540"/>
            <a:ext cx="666358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pc="-75" sz="2500">
                <a:solidFill>
                  <a:srgbClr val="39393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>
                <a:latin typeface="Avenir Next Demi Bold"/>
                <a:ea typeface="Avenir Next Demi Bold"/>
                <a:cs typeface="Avenir Next Demi Bold"/>
                <a:sym typeface="Avenir Next Demi Bold"/>
              </a:rPr>
              <a:t>OPTIONAL SERVICE ENTRANCE TERMINALS</a:t>
            </a:r>
            <a:r>
              <a:t> WITH IR SCAN WINDOW</a:t>
            </a:r>
          </a:p>
        </p:txBody>
      </p:sp>
      <p:sp>
        <p:nvSpPr>
          <p:cNvPr id="432" name="72 &amp; 82” CHASSIS PROFILE 2.9” WIDE X 2.9” TALL"/>
          <p:cNvSpPr txBox="1"/>
          <p:nvPr/>
        </p:nvSpPr>
        <p:spPr>
          <a:xfrm>
            <a:off x="13029350" y="10905082"/>
            <a:ext cx="431481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584200">
              <a:defRPr spc="-75" sz="2500">
                <a:solidFill>
                  <a:srgbClr val="39393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>
                <a:latin typeface="Avenir Next Demi Bold"/>
                <a:ea typeface="Avenir Next Demi Bold"/>
                <a:cs typeface="Avenir Next Demi Bold"/>
                <a:sym typeface="Avenir Next Demi Bold"/>
              </a:rPr>
              <a:t>72 &amp; 82” CHASSIS PROFILE </a:t>
            </a:r>
            <a:r>
              <a:t>2.9” WIDE X 2.9” TALL</a:t>
            </a:r>
          </a:p>
        </p:txBody>
      </p:sp>
      <p:sp>
        <p:nvSpPr>
          <p:cNvPr id="433" name="18-BREAKERS AT 415V 3PH (69 KW)"/>
          <p:cNvSpPr txBox="1"/>
          <p:nvPr/>
        </p:nvSpPr>
        <p:spPr>
          <a:xfrm>
            <a:off x="14698791" y="6642176"/>
            <a:ext cx="702417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pc="-75" sz="2500">
                <a:solidFill>
                  <a:srgbClr val="393939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18-BREAKERS AT 415V 3PH (69 KW)</a:t>
            </a:r>
          </a:p>
        </p:txBody>
      </p:sp>
      <p:sp>
        <p:nvSpPr>
          <p:cNvPr id="434" name="100 &amp; 120A PDUs with Service Entrance Option"/>
          <p:cNvSpPr txBox="1"/>
          <p:nvPr/>
        </p:nvSpPr>
        <p:spPr>
          <a:xfrm>
            <a:off x="670301" y="2663780"/>
            <a:ext cx="21555922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70000"/>
              </a:lnSpc>
              <a:defRPr spc="-119" sz="4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100 &amp; 120A PDUs with Service Entrance Option</a:t>
            </a:r>
          </a:p>
        </p:txBody>
      </p:sp>
      <p:sp>
        <p:nvSpPr>
          <p:cNvPr id="435" name="Line"/>
          <p:cNvSpPr/>
          <p:nvPr/>
        </p:nvSpPr>
        <p:spPr>
          <a:xfrm>
            <a:off x="3278260" y="4543892"/>
            <a:ext cx="2924903" cy="1"/>
          </a:xfrm>
          <a:prstGeom prst="line">
            <a:avLst/>
          </a:prstGeom>
          <a:ln w="25400">
            <a:solidFill>
              <a:srgbClr val="65A5F4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36" name="Line"/>
          <p:cNvSpPr/>
          <p:nvPr/>
        </p:nvSpPr>
        <p:spPr>
          <a:xfrm>
            <a:off x="17604345" y="11100858"/>
            <a:ext cx="2924904" cy="1"/>
          </a:xfrm>
          <a:prstGeom prst="line">
            <a:avLst/>
          </a:prstGeom>
          <a:ln w="25400">
            <a:solidFill>
              <a:srgbClr val="65A5F4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37" name="Line"/>
          <p:cNvSpPr/>
          <p:nvPr/>
        </p:nvSpPr>
        <p:spPr>
          <a:xfrm>
            <a:off x="8870505" y="9009760"/>
            <a:ext cx="4043647" cy="1"/>
          </a:xfrm>
          <a:prstGeom prst="line">
            <a:avLst/>
          </a:prstGeom>
          <a:ln w="25400">
            <a:solidFill>
              <a:srgbClr val="65A5F4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38" name="Line"/>
          <p:cNvSpPr/>
          <p:nvPr/>
        </p:nvSpPr>
        <p:spPr>
          <a:xfrm>
            <a:off x="11730170" y="6908876"/>
            <a:ext cx="2924904" cy="1"/>
          </a:xfrm>
          <a:prstGeom prst="line">
            <a:avLst/>
          </a:prstGeom>
          <a:ln w="25400">
            <a:solidFill>
              <a:srgbClr val="65A5F4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39" name="9/15/18 CIRCUITS MONITORED…"/>
          <p:cNvSpPr txBox="1"/>
          <p:nvPr/>
        </p:nvSpPr>
        <p:spPr>
          <a:xfrm>
            <a:off x="2713429" y="8293807"/>
            <a:ext cx="599297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584200">
              <a:defRPr spc="-75" sz="2500">
                <a:solidFill>
                  <a:srgbClr val="39393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>
                <a:latin typeface="Avenir Next Demi Bold"/>
                <a:ea typeface="Avenir Next Demi Bold"/>
                <a:cs typeface="Avenir Next Demi Bold"/>
                <a:sym typeface="Avenir Next Demi Bold"/>
              </a:rPr>
              <a:t>9/15/18 CIRCUITS MONITORED </a:t>
            </a:r>
            <a:endParaRPr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algn="r" defTabSz="584200">
              <a:defRPr spc="-75" sz="2500">
                <a:solidFill>
                  <a:srgbClr val="39393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PLUS SWITCHED READY &amp; ENVIROLOK</a:t>
            </a:r>
          </a:p>
        </p:txBody>
      </p:sp>
      <p:sp>
        <p:nvSpPr>
          <p:cNvPr id="440" name="High Amperage rPDUs - 208V &amp; 415V 3PH"/>
          <p:cNvSpPr txBox="1"/>
          <p:nvPr/>
        </p:nvSpPr>
        <p:spPr>
          <a:xfrm>
            <a:off x="2495786" y="609135"/>
            <a:ext cx="17904953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High Amperage rPDUs - 208V &amp; 415V 3PH</a:t>
            </a:r>
          </a:p>
        </p:txBody>
      </p:sp>
      <p:sp>
        <p:nvSpPr>
          <p:cNvPr id="441" name="Line"/>
          <p:cNvSpPr/>
          <p:nvPr/>
        </p:nvSpPr>
        <p:spPr>
          <a:xfrm>
            <a:off x="12893502" y="9007368"/>
            <a:ext cx="1777964" cy="471854"/>
          </a:xfrm>
          <a:prstGeom prst="line">
            <a:avLst/>
          </a:prstGeom>
          <a:ln w="25400">
            <a:solidFill>
              <a:srgbClr val="65A5F4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2" name="EXAMPLE SHOWN - SEE POWERLOK CONFIGURATION TABLE FOR FEATURES"/>
          <p:cNvSpPr txBox="1"/>
          <p:nvPr/>
        </p:nvSpPr>
        <p:spPr>
          <a:xfrm>
            <a:off x="1655987" y="11778960"/>
            <a:ext cx="3574076" cy="1476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 defTabSz="912812">
              <a:lnSpc>
                <a:spcPct val="120000"/>
              </a:lnSpc>
              <a:defRPr sz="2000">
                <a:solidFill>
                  <a:srgbClr val="535353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100A 208/240V DELTA 3PH</a:t>
            </a:r>
          </a:p>
          <a:p>
            <a:pPr algn="l" defTabSz="912812">
              <a:lnSpc>
                <a:spcPct val="120000"/>
              </a:lnSpc>
              <a:defRPr sz="2000">
                <a:solidFill>
                  <a:srgbClr val="535353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120A 208/240V DELTA 3PH</a:t>
            </a:r>
          </a:p>
          <a:p>
            <a:pPr algn="l" defTabSz="912812">
              <a:lnSpc>
                <a:spcPct val="120000"/>
              </a:lnSpc>
              <a:defRPr sz="2000">
                <a:solidFill>
                  <a:srgbClr val="535353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Up to 34 kW’s</a:t>
            </a:r>
          </a:p>
        </p:txBody>
      </p:sp>
      <p:sp>
        <p:nvSpPr>
          <p:cNvPr id="443" name="EXAMPLE SHOWN - SEE POWERLOK CONFIGURATION TABLE FOR FEATURES"/>
          <p:cNvSpPr txBox="1"/>
          <p:nvPr/>
        </p:nvSpPr>
        <p:spPr>
          <a:xfrm>
            <a:off x="1357719" y="10862156"/>
            <a:ext cx="2963135" cy="894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l" defTabSz="912812">
              <a:defRPr b="1" sz="2400">
                <a:solidFill>
                  <a:srgbClr val="D6D5D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>
                <a:solidFill>
                  <a:srgbClr val="FF751F"/>
                </a:solidFill>
              </a:rPr>
              <a:t>8400-8600</a:t>
            </a:r>
            <a:r>
              <a:rPr>
                <a:solidFill>
                  <a:srgbClr val="929292"/>
                </a:solidFill>
              </a:rPr>
              <a:t>SERIES | </a:t>
            </a:r>
            <a:endParaRPr>
              <a:solidFill>
                <a:srgbClr val="FFFFFF"/>
              </a:solidFill>
            </a:endParaRPr>
          </a:p>
          <a:p>
            <a:pPr algn="l" defTabSz="912812">
              <a:defRPr b="1" sz="24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208/240V</a:t>
            </a:r>
          </a:p>
        </p:txBody>
      </p:sp>
      <p:sp>
        <p:nvSpPr>
          <p:cNvPr id="444" name="EXAMPLE SHOWN - SEE POWERLOK CONFIGURATION TABLE FOR FEATURES"/>
          <p:cNvSpPr txBox="1"/>
          <p:nvPr/>
        </p:nvSpPr>
        <p:spPr>
          <a:xfrm>
            <a:off x="5851847" y="10862156"/>
            <a:ext cx="2963135" cy="894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l" defTabSz="912812">
              <a:defRPr b="1" sz="2400">
                <a:solidFill>
                  <a:srgbClr val="D6D5D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>
                <a:solidFill>
                  <a:srgbClr val="FF751F"/>
                </a:solidFill>
              </a:rPr>
              <a:t>8700-8800</a:t>
            </a:r>
            <a:r>
              <a:rPr>
                <a:solidFill>
                  <a:srgbClr val="929292"/>
                </a:solidFill>
              </a:rPr>
              <a:t>SERIES | </a:t>
            </a:r>
            <a:r>
              <a:rPr>
                <a:solidFill>
                  <a:srgbClr val="535353"/>
                </a:solidFill>
              </a:rPr>
              <a:t>240/415V</a:t>
            </a:r>
          </a:p>
        </p:txBody>
      </p:sp>
      <p:grpSp>
        <p:nvGrpSpPr>
          <p:cNvPr id="454" name="Group"/>
          <p:cNvGrpSpPr/>
          <p:nvPr/>
        </p:nvGrpSpPr>
        <p:grpSpPr>
          <a:xfrm>
            <a:off x="1350363" y="11843525"/>
            <a:ext cx="189870" cy="1014526"/>
            <a:chOff x="0" y="0"/>
            <a:chExt cx="189869" cy="1014525"/>
          </a:xfrm>
        </p:grpSpPr>
        <p:grpSp>
          <p:nvGrpSpPr>
            <p:cNvPr id="447" name="Group"/>
            <p:cNvGrpSpPr/>
            <p:nvPr/>
          </p:nvGrpSpPr>
          <p:grpSpPr>
            <a:xfrm>
              <a:off x="-1" y="0"/>
              <a:ext cx="189871" cy="183117"/>
              <a:chOff x="0" y="0"/>
              <a:chExt cx="189869" cy="183116"/>
            </a:xfrm>
          </p:grpSpPr>
          <p:sp>
            <p:nvSpPr>
              <p:cNvPr id="445" name="Oval"/>
              <p:cNvSpPr/>
              <p:nvPr/>
            </p:nvSpPr>
            <p:spPr>
              <a:xfrm>
                <a:off x="-1" y="0"/>
                <a:ext cx="189871" cy="183117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46" name="Circle"/>
              <p:cNvSpPr/>
              <p:nvPr/>
            </p:nvSpPr>
            <p:spPr>
              <a:xfrm>
                <a:off x="49372" y="46244"/>
                <a:ext cx="91125" cy="90628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450" name="Group"/>
            <p:cNvGrpSpPr/>
            <p:nvPr/>
          </p:nvGrpSpPr>
          <p:grpSpPr>
            <a:xfrm>
              <a:off x="-1" y="831409"/>
              <a:ext cx="189871" cy="183117"/>
              <a:chOff x="0" y="0"/>
              <a:chExt cx="189869" cy="183116"/>
            </a:xfrm>
          </p:grpSpPr>
          <p:sp>
            <p:nvSpPr>
              <p:cNvPr id="448" name="Oval"/>
              <p:cNvSpPr/>
              <p:nvPr/>
            </p:nvSpPr>
            <p:spPr>
              <a:xfrm>
                <a:off x="-1" y="0"/>
                <a:ext cx="189871" cy="183117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49" name="Circle"/>
              <p:cNvSpPr/>
              <p:nvPr/>
            </p:nvSpPr>
            <p:spPr>
              <a:xfrm>
                <a:off x="49372" y="46244"/>
                <a:ext cx="91125" cy="90628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453" name="Group"/>
            <p:cNvGrpSpPr/>
            <p:nvPr/>
          </p:nvGrpSpPr>
          <p:grpSpPr>
            <a:xfrm>
              <a:off x="-1" y="416506"/>
              <a:ext cx="189871" cy="183117"/>
              <a:chOff x="0" y="0"/>
              <a:chExt cx="189869" cy="183116"/>
            </a:xfrm>
          </p:grpSpPr>
          <p:sp>
            <p:nvSpPr>
              <p:cNvPr id="451" name="Oval"/>
              <p:cNvSpPr/>
              <p:nvPr/>
            </p:nvSpPr>
            <p:spPr>
              <a:xfrm>
                <a:off x="-1" y="0"/>
                <a:ext cx="189871" cy="183117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52" name="Circle"/>
              <p:cNvSpPr/>
              <p:nvPr/>
            </p:nvSpPr>
            <p:spPr>
              <a:xfrm>
                <a:off x="49372" y="46244"/>
                <a:ext cx="91125" cy="90628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  <p:sp>
        <p:nvSpPr>
          <p:cNvPr id="455" name="EXAMPLE SHOWN - SEE POWERLOK CONFIGURATION TABLE FOR FEATURES"/>
          <p:cNvSpPr txBox="1"/>
          <p:nvPr/>
        </p:nvSpPr>
        <p:spPr>
          <a:xfrm>
            <a:off x="6129701" y="11763951"/>
            <a:ext cx="3574076" cy="1625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 defTabSz="912812">
              <a:lnSpc>
                <a:spcPct val="120000"/>
              </a:lnSpc>
              <a:defRPr sz="2000">
                <a:solidFill>
                  <a:srgbClr val="535353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100A 240/415V WYE 3PH</a:t>
            </a:r>
          </a:p>
          <a:p>
            <a:pPr algn="l" defTabSz="912812">
              <a:lnSpc>
                <a:spcPct val="120000"/>
              </a:lnSpc>
              <a:defRPr sz="2000">
                <a:solidFill>
                  <a:srgbClr val="535353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120A 240/415V WYE 3PH</a:t>
            </a:r>
          </a:p>
          <a:p>
            <a:pPr algn="l" defTabSz="912812">
              <a:lnSpc>
                <a:spcPct val="120000"/>
              </a:lnSpc>
              <a:defRPr sz="2000">
                <a:solidFill>
                  <a:srgbClr val="535353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Up to 69 kW’s</a:t>
            </a:r>
          </a:p>
        </p:txBody>
      </p:sp>
      <p:grpSp>
        <p:nvGrpSpPr>
          <p:cNvPr id="465" name="Group"/>
          <p:cNvGrpSpPr/>
          <p:nvPr/>
        </p:nvGrpSpPr>
        <p:grpSpPr>
          <a:xfrm>
            <a:off x="5824077" y="11841215"/>
            <a:ext cx="189870" cy="1014526"/>
            <a:chOff x="0" y="0"/>
            <a:chExt cx="189869" cy="1014525"/>
          </a:xfrm>
        </p:grpSpPr>
        <p:grpSp>
          <p:nvGrpSpPr>
            <p:cNvPr id="458" name="Group"/>
            <p:cNvGrpSpPr/>
            <p:nvPr/>
          </p:nvGrpSpPr>
          <p:grpSpPr>
            <a:xfrm>
              <a:off x="-1" y="0"/>
              <a:ext cx="189871" cy="183117"/>
              <a:chOff x="0" y="0"/>
              <a:chExt cx="189869" cy="183116"/>
            </a:xfrm>
          </p:grpSpPr>
          <p:sp>
            <p:nvSpPr>
              <p:cNvPr id="456" name="Oval"/>
              <p:cNvSpPr/>
              <p:nvPr/>
            </p:nvSpPr>
            <p:spPr>
              <a:xfrm>
                <a:off x="-1" y="0"/>
                <a:ext cx="189871" cy="183117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57" name="Circle"/>
              <p:cNvSpPr/>
              <p:nvPr/>
            </p:nvSpPr>
            <p:spPr>
              <a:xfrm>
                <a:off x="49372" y="46244"/>
                <a:ext cx="91125" cy="90628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461" name="Group"/>
            <p:cNvGrpSpPr/>
            <p:nvPr/>
          </p:nvGrpSpPr>
          <p:grpSpPr>
            <a:xfrm>
              <a:off x="-1" y="831409"/>
              <a:ext cx="189871" cy="183117"/>
              <a:chOff x="0" y="0"/>
              <a:chExt cx="189869" cy="183116"/>
            </a:xfrm>
          </p:grpSpPr>
          <p:sp>
            <p:nvSpPr>
              <p:cNvPr id="459" name="Oval"/>
              <p:cNvSpPr/>
              <p:nvPr/>
            </p:nvSpPr>
            <p:spPr>
              <a:xfrm>
                <a:off x="-1" y="0"/>
                <a:ext cx="189871" cy="183117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60" name="Circle"/>
              <p:cNvSpPr/>
              <p:nvPr/>
            </p:nvSpPr>
            <p:spPr>
              <a:xfrm>
                <a:off x="49372" y="46244"/>
                <a:ext cx="91125" cy="90628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464" name="Group"/>
            <p:cNvGrpSpPr/>
            <p:nvPr/>
          </p:nvGrpSpPr>
          <p:grpSpPr>
            <a:xfrm>
              <a:off x="-1" y="416506"/>
              <a:ext cx="189871" cy="183117"/>
              <a:chOff x="0" y="0"/>
              <a:chExt cx="189869" cy="183116"/>
            </a:xfrm>
          </p:grpSpPr>
          <p:sp>
            <p:nvSpPr>
              <p:cNvPr id="462" name="Oval"/>
              <p:cNvSpPr/>
              <p:nvPr/>
            </p:nvSpPr>
            <p:spPr>
              <a:xfrm>
                <a:off x="-1" y="0"/>
                <a:ext cx="189871" cy="183117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63" name="Circle"/>
              <p:cNvSpPr/>
              <p:nvPr/>
            </p:nvSpPr>
            <p:spPr>
              <a:xfrm>
                <a:off x="49372" y="46244"/>
                <a:ext cx="91125" cy="90628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  <p:sp>
        <p:nvSpPr>
          <p:cNvPr id="466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67" name="MicrosoftTeams-image (2).png" descr="MicrosoftTeams-image (2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900000">
            <a:off x="-657283" y="6681774"/>
            <a:ext cx="25328186" cy="1857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0" name="High Amperage rPDU Power Ratings Table"/>
          <p:cNvSpPr txBox="1"/>
          <p:nvPr/>
        </p:nvSpPr>
        <p:spPr>
          <a:xfrm>
            <a:off x="2495786" y="609135"/>
            <a:ext cx="17904953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High Amperage rPDU Power Ratings Table</a:t>
            </a:r>
          </a:p>
        </p:txBody>
      </p:sp>
      <p:sp>
        <p:nvSpPr>
          <p:cNvPr id="471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aphicFrame>
        <p:nvGraphicFramePr>
          <p:cNvPr id="472" name="Table 1"/>
          <p:cNvGraphicFramePr/>
          <p:nvPr/>
        </p:nvGraphicFramePr>
        <p:xfrm>
          <a:off x="6125693" y="4930538"/>
          <a:ext cx="12145314" cy="563791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733230"/>
                <a:gridCol w="1733230"/>
                <a:gridCol w="1733230"/>
                <a:gridCol w="1733230"/>
                <a:gridCol w="1733230"/>
                <a:gridCol w="1733230"/>
                <a:gridCol w="1733230"/>
              </a:tblGrid>
              <a:tr h="760837">
                <a:tc gridSpan="7"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b="1" sz="2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100 &amp; 120A Ratings Table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535353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5022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AMPS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kW</a:t>
                      </a:r>
                    </a:p>
                  </a:txBody>
                  <a:tcPr marL="63500" marR="63500" marT="0" marB="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BREAKER QTY</a:t>
                      </a:r>
                    </a:p>
                  </a:txBody>
                  <a:tcPr marL="63500" marR="63500" marT="0" marB="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I LINE DERATED</a:t>
                      </a:r>
                    </a:p>
                  </a:txBody>
                  <a:tcPr marL="63500" marR="63500" marT="0" marB="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I PHASE</a:t>
                      </a:r>
                    </a:p>
                  </a:txBody>
                  <a:tcPr marL="63500" marR="63500" marT="0" marB="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I PHASE DERATED</a:t>
                      </a:r>
                    </a:p>
                  </a:txBody>
                  <a:tcPr marL="63500" marR="63500" marT="0" marB="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b="1" sz="2000">
                          <a:solidFill>
                            <a:srgbClr val="424242"/>
                          </a:solidFill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CHASSIS WIDTH</a:t>
                      </a:r>
                    </a:p>
                  </a:txBody>
                  <a:tcPr marL="63500" marR="63500" marT="0" marB="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760837">
                <a:tc gridSpan="3"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DELTA 208/240V 3P+E WIRE (4)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>
                        <a:defRPr sz="20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</a:p>
                  </a:txBody>
                  <a:tcPr marL="63500" marR="63500" marT="0" marB="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20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</a:p>
                  </a:txBody>
                  <a:tcPr marL="63500" marR="63500" marT="0" marB="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20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</a:p>
                  </a:txBody>
                  <a:tcPr marL="63500" marR="63500" marT="0" marB="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20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</a:p>
                  </a:txBody>
                  <a:tcPr marL="63500" marR="63500" marT="0" marB="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4812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100A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28.8</a:t>
                      </a:r>
                    </a:p>
                  </a:txBody>
                  <a:tcPr marL="63500" marR="63500" marT="0" marB="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9</a:t>
                      </a:r>
                    </a:p>
                  </a:txBody>
                  <a:tcPr marL="63500" marR="63500" marT="0" marB="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80</a:t>
                      </a:r>
                    </a:p>
                  </a:txBody>
                  <a:tcPr marL="63500" marR="63500" marT="0" marB="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58</a:t>
                      </a:r>
                    </a:p>
                  </a:txBody>
                  <a:tcPr marL="63500" marR="63500" marT="0" marB="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48</a:t>
                      </a:r>
                    </a:p>
                  </a:txBody>
                  <a:tcPr marL="63500" marR="63500" marT="0" marB="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solidFill>
                            <a:srgbClr val="424242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2.90</a:t>
                      </a:r>
                    </a:p>
                  </a:txBody>
                  <a:tcPr marL="63500" marR="63500" marT="0" marB="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EFEFEF"/>
                    </a:solidFill>
                  </a:tcPr>
                </a:tc>
              </a:tr>
              <a:tr h="64812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120A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34.6</a:t>
                      </a:r>
                    </a:p>
                  </a:txBody>
                  <a:tcPr marL="63500" marR="63500" marT="0" marB="0" anchor="ctr" anchorCtr="0" horzOverflow="overflow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12</a:t>
                      </a:r>
                    </a:p>
                  </a:txBody>
                  <a:tcPr marL="63500" marR="63500" marT="0" marB="0" anchor="ctr" anchorCtr="0" horzOverflow="overflow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96</a:t>
                      </a:r>
                    </a:p>
                  </a:txBody>
                  <a:tcPr marL="63500" marR="63500" marT="0" marB="0" anchor="ctr" anchorCtr="0" horzOverflow="overflow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69</a:t>
                      </a:r>
                    </a:p>
                  </a:txBody>
                  <a:tcPr marL="63500" marR="63500" marT="0" marB="0" anchor="ctr" anchorCtr="0" horzOverflow="overflow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64</a:t>
                      </a:r>
                    </a:p>
                  </a:txBody>
                  <a:tcPr marL="63500" marR="63500" marT="0" marB="0" anchor="ctr" anchorCtr="0" horzOverflow="overflow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solidFill>
                            <a:srgbClr val="424242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2.90</a:t>
                      </a:r>
                    </a:p>
                  </a:txBody>
                  <a:tcPr marL="63500" marR="63500" marT="0" marB="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EFEFEF"/>
                    </a:solidFill>
                  </a:tcPr>
                </a:tc>
              </a:tr>
              <a:tr h="760837">
                <a:tc gridSpan="3"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WYE 240/415V 3P+N+E WIRE (5)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>
                        <a:defRPr sz="20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</a:p>
                  </a:txBody>
                  <a:tcPr marL="63500" marR="63500" marT="0" marB="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ym typeface="Helvetica"/>
                        </a:defRPr>
                      </a:pPr>
                    </a:p>
                  </a:txBody>
                  <a:tcPr marL="0" marR="0" marT="0" marB="0" anchor="t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20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</a:p>
                  </a:txBody>
                  <a:tcPr marL="63500" marR="63500" marT="0" marB="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20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</a:p>
                  </a:txBody>
                  <a:tcPr marL="63500" marR="63500" marT="0" marB="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4812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100A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57.5</a:t>
                      </a:r>
                    </a:p>
                  </a:txBody>
                  <a:tcPr marL="63500" marR="63500" marT="0" marB="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15</a:t>
                      </a:r>
                    </a:p>
                  </a:txBody>
                  <a:tcPr marL="63500" marR="63500" marT="0" marB="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80</a:t>
                      </a:r>
                    </a:p>
                  </a:txBody>
                  <a:tcPr marL="63500" marR="63500" marT="0" marB="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100</a:t>
                      </a:r>
                    </a:p>
                  </a:txBody>
                  <a:tcPr marL="63500" marR="63500" marT="0" marB="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80</a:t>
                      </a:r>
                    </a:p>
                  </a:txBody>
                  <a:tcPr marL="63500" marR="63500" marT="0" marB="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solidFill>
                            <a:srgbClr val="424242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2.90</a:t>
                      </a:r>
                    </a:p>
                  </a:txBody>
                  <a:tcPr marL="63500" marR="63500" marT="0" marB="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EFEFEF"/>
                    </a:solidFill>
                  </a:tcPr>
                </a:tc>
              </a:tr>
              <a:tr h="64812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120A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69.0</a:t>
                      </a:r>
                    </a:p>
                  </a:txBody>
                  <a:tcPr marL="63500" marR="63500" marT="0" marB="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18</a:t>
                      </a:r>
                    </a:p>
                  </a:txBody>
                  <a:tcPr marL="63500" marR="63500" marT="0" marB="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96</a:t>
                      </a:r>
                    </a:p>
                  </a:txBody>
                  <a:tcPr marL="63500" marR="63500" marT="0" marB="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120</a:t>
                      </a:r>
                    </a:p>
                  </a:txBody>
                  <a:tcPr marL="63500" marR="63500" marT="0" marB="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96</a:t>
                      </a:r>
                    </a:p>
                  </a:txBody>
                  <a:tcPr marL="63500" marR="63500" marT="0" marB="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200">
                          <a:solidFill>
                            <a:srgbClr val="424242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2.90</a:t>
                      </a:r>
                    </a:p>
                  </a:txBody>
                  <a:tcPr marL="63500" marR="63500" marT="0" marB="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4" name="Table 1"/>
          <p:cNvGraphicFramePr/>
          <p:nvPr/>
        </p:nvGraphicFramePr>
        <p:xfrm>
          <a:off x="3603200" y="3608025"/>
          <a:ext cx="17177600" cy="799898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725866"/>
                <a:gridCol w="5725866"/>
                <a:gridCol w="5725866"/>
              </a:tblGrid>
              <a:tr h="88824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800">
                          <a:solidFill>
                            <a:srgbClr val="FFFFFF"/>
                          </a:solidFill>
                          <a:sym typeface="Helvetica"/>
                        </a:rPr>
                        <a:t>Existing Capabilities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800">
                          <a:solidFill>
                            <a:srgbClr val="FFFFFF"/>
                          </a:solidFill>
                          <a:sym typeface="Helvetica"/>
                        </a:rPr>
                        <a:t>New Products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800">
                          <a:solidFill>
                            <a:srgbClr val="FFFFFF"/>
                          </a:solidFill>
                          <a:sym typeface="Helvetica"/>
                        </a:rPr>
                        <a:t>Planned Products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5E5E5E"/>
                    </a:solidFill>
                  </a:tcPr>
                </a:tc>
              </a:tr>
              <a:tr h="888247">
                <a:tc>
                  <a:txBody>
                    <a:bodyPr/>
                    <a:lstStyle/>
                    <a:p>
                      <a:pPr algn="l" defTabSz="2709265">
                        <a:lnSpc>
                          <a:spcPct val="110000"/>
                        </a:lnSpc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15 POWER TYPES TO 80A 3PH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OVERHEAD POWER DISTRIBUTION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100/120A PDUS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</a:tr>
              <a:tr h="888247">
                <a:tc>
                  <a:txBody>
                    <a:bodyPr/>
                    <a:lstStyle/>
                    <a:p>
                      <a:pPr algn="l" defTabSz="2709265">
                        <a:lnSpc>
                          <a:spcPct val="110000"/>
                        </a:lnSpc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24” / 36” / 41” / 72” / 82” LENGTHS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2U BASIC &amp; INTELLIGENT PDUS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INTERNAL SW. OUTLET MANAGED PDUS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</a:tr>
              <a:tr h="888247">
                <a:tc>
                  <a:txBody>
                    <a:bodyPr/>
                    <a:lstStyle/>
                    <a:p>
                      <a:pPr algn="l" defTabSz="2709265">
                        <a:lnSpc>
                          <a:spcPct val="110000"/>
                        </a:lnSpc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SLIMMEST PROFILES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ZONE PDUS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GIGABIT ETHERNET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</a:tr>
              <a:tr h="888247">
                <a:tc>
                  <a:txBody>
                    <a:bodyPr/>
                    <a:lstStyle/>
                    <a:p>
                      <a:pPr algn="l" defTabSz="2709265">
                        <a:lnSpc>
                          <a:spcPct val="110000"/>
                        </a:lnSpc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SUPERIOR CORD LOCKING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60A 1-PHASE PDUS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1U INTELLIGENT PDUS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</a:tr>
              <a:tr h="888247">
                <a:tc>
                  <a:txBody>
                    <a:bodyPr/>
                    <a:lstStyle/>
                    <a:p>
                      <a:pPr algn="l" defTabSz="2709265">
                        <a:lnSpc>
                          <a:spcPct val="110000"/>
                        </a:lnSpc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SCALABLE SWITCHING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1U BASIC PDUS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COMBINATION OUTLET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</a:tr>
              <a:tr h="888247">
                <a:tc>
                  <a:txBody>
                    <a:bodyPr/>
                    <a:lstStyle/>
                    <a:p>
                      <a:pPr algn="l" defTabSz="2709265">
                        <a:lnSpc>
                          <a:spcPct val="110000"/>
                        </a:lnSpc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0.5% MONITORING ACCURACY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LOWER COST 120V/208V PDUS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b="1" sz="20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</a:tr>
              <a:tr h="888247">
                <a:tc>
                  <a:txBody>
                    <a:bodyPr/>
                    <a:lstStyle/>
                    <a:p>
                      <a:pPr algn="l" defTabSz="2709265">
                        <a:lnSpc>
                          <a:spcPct val="110000"/>
                        </a:lnSpc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BUILD-TO-ORDER IN THE USA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SWAPPABLE DATA MODULE</a:t>
                      </a: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b="1" sz="20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</a:tr>
              <a:tr h="888247">
                <a:tc>
                  <a:txBody>
                    <a:bodyPr/>
                    <a:lstStyle/>
                    <a:p>
                      <a:pPr algn="l" defTabSz="2709265">
                        <a:lnSpc>
                          <a:spcPct val="110000"/>
                        </a:lnSpc>
                        <a:defRPr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100% ROBOTICALLY SOLDERED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b="1" sz="20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b="1" sz="20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</a:p>
                  </a:txBody>
                  <a:tcPr marL="63500" marR="6350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>
                      <a:solidFill>
                        <a:srgbClr val="5E5E5E"/>
                      </a:solidFill>
                      <a:miter lim="400000"/>
                    </a:lnT>
                    <a:lnB>
                      <a:solidFill>
                        <a:srgbClr val="5E5E5E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475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6" name="New &amp; Planned Products"/>
          <p:cNvSpPr txBox="1"/>
          <p:nvPr/>
        </p:nvSpPr>
        <p:spPr>
          <a:xfrm>
            <a:off x="2495786" y="609135"/>
            <a:ext cx="17904953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New &amp; Planned Products</a:t>
            </a:r>
          </a:p>
        </p:txBody>
      </p:sp>
      <p:sp>
        <p:nvSpPr>
          <p:cNvPr id="477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0" name="Rapid Build-to-Order &amp; Customer Notification Process"/>
          <p:cNvSpPr txBox="1"/>
          <p:nvPr/>
        </p:nvSpPr>
        <p:spPr>
          <a:xfrm>
            <a:off x="2495786" y="609135"/>
            <a:ext cx="17904953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Rapid Build-to-Order &amp; Customer Notification Process</a:t>
            </a:r>
          </a:p>
        </p:txBody>
      </p:sp>
      <p:sp>
        <p:nvSpPr>
          <p:cNvPr id="481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495" name="Group"/>
          <p:cNvGrpSpPr/>
          <p:nvPr/>
        </p:nvGrpSpPr>
        <p:grpSpPr>
          <a:xfrm>
            <a:off x="2814348" y="2614557"/>
            <a:ext cx="17502999" cy="8961034"/>
            <a:chOff x="0" y="0"/>
            <a:chExt cx="17502998" cy="8961033"/>
          </a:xfrm>
        </p:grpSpPr>
        <p:pic>
          <p:nvPicPr>
            <p:cNvPr id="48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7502999" cy="7923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3" name="Line"/>
            <p:cNvSpPr/>
            <p:nvPr/>
          </p:nvSpPr>
          <p:spPr>
            <a:xfrm flipH="1">
              <a:off x="3524462" y="4830631"/>
              <a:ext cx="1" cy="3304567"/>
            </a:xfrm>
            <a:prstGeom prst="line">
              <a:avLst/>
            </a:prstGeom>
            <a:noFill/>
            <a:ln w="9525" cap="flat">
              <a:solidFill>
                <a:srgbClr val="5E5E5E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22489" tIns="22489" rIns="22489" bIns="22489" numCol="1" anchor="ctr">
              <a:noAutofit/>
            </a:bodyPr>
            <a:lstStyle/>
            <a:p>
              <a:pPr defTabSz="2483493">
                <a:defRPr sz="2400">
                  <a:solidFill>
                    <a:srgbClr val="5E5E5E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</a:p>
          </p:txBody>
        </p:sp>
        <p:sp>
          <p:nvSpPr>
            <p:cNvPr id="484" name="T:0"/>
            <p:cNvSpPr txBox="1"/>
            <p:nvPr/>
          </p:nvSpPr>
          <p:spPr>
            <a:xfrm>
              <a:off x="3306477" y="8282325"/>
              <a:ext cx="435972" cy="379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489" tIns="22489" rIns="22489" bIns="22489" numCol="1" anchor="ctr">
              <a:noAutofit/>
            </a:bodyPr>
            <a:lstStyle>
              <a:lvl1pPr defTabSz="2483493">
                <a:defRPr b="1" sz="1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T:0</a:t>
              </a:r>
            </a:p>
          </p:txBody>
        </p:sp>
        <p:sp>
          <p:nvSpPr>
            <p:cNvPr id="485" name="Line"/>
            <p:cNvSpPr/>
            <p:nvPr/>
          </p:nvSpPr>
          <p:spPr>
            <a:xfrm flipH="1">
              <a:off x="5262265" y="4836339"/>
              <a:ext cx="1" cy="3304568"/>
            </a:xfrm>
            <a:prstGeom prst="line">
              <a:avLst/>
            </a:prstGeom>
            <a:noFill/>
            <a:ln w="9525" cap="flat">
              <a:solidFill>
                <a:srgbClr val="5E5E5E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22489" tIns="22489" rIns="22489" bIns="22489" numCol="1" anchor="ctr">
              <a:noAutofit/>
            </a:bodyPr>
            <a:lstStyle/>
            <a:p>
              <a:pPr defTabSz="2483493">
                <a:defRPr sz="2400">
                  <a:solidFill>
                    <a:srgbClr val="5E5E5E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</a:p>
          </p:txBody>
        </p:sp>
        <p:sp>
          <p:nvSpPr>
            <p:cNvPr id="486" name="T:4"/>
            <p:cNvSpPr txBox="1"/>
            <p:nvPr/>
          </p:nvSpPr>
          <p:spPr>
            <a:xfrm>
              <a:off x="5044279" y="8282325"/>
              <a:ext cx="435972" cy="379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489" tIns="22489" rIns="22489" bIns="22489" numCol="1" anchor="ctr">
              <a:noAutofit/>
            </a:bodyPr>
            <a:lstStyle>
              <a:lvl1pPr defTabSz="2483493">
                <a:defRPr b="1" sz="1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T:4</a:t>
              </a:r>
            </a:p>
          </p:txBody>
        </p:sp>
        <p:sp>
          <p:nvSpPr>
            <p:cNvPr id="487" name="Line"/>
            <p:cNvSpPr/>
            <p:nvPr/>
          </p:nvSpPr>
          <p:spPr>
            <a:xfrm>
              <a:off x="8823473" y="7887854"/>
              <a:ext cx="1" cy="284357"/>
            </a:xfrm>
            <a:prstGeom prst="line">
              <a:avLst/>
            </a:prstGeom>
            <a:noFill/>
            <a:ln w="9525" cap="flat">
              <a:solidFill>
                <a:srgbClr val="5E5E5E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22489" tIns="22489" rIns="22489" bIns="22489" numCol="1" anchor="ctr">
              <a:noAutofit/>
            </a:bodyPr>
            <a:lstStyle/>
            <a:p>
              <a:pPr defTabSz="2483493">
                <a:defRPr sz="2400">
                  <a:solidFill>
                    <a:srgbClr val="5E5E5E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</a:p>
          </p:txBody>
        </p:sp>
        <p:sp>
          <p:nvSpPr>
            <p:cNvPr id="488" name="T:4-24"/>
            <p:cNvSpPr txBox="1"/>
            <p:nvPr/>
          </p:nvSpPr>
          <p:spPr>
            <a:xfrm>
              <a:off x="8418643" y="8282325"/>
              <a:ext cx="809662" cy="379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489" tIns="22489" rIns="22489" bIns="22489" numCol="1" anchor="ctr">
              <a:noAutofit/>
            </a:bodyPr>
            <a:lstStyle>
              <a:lvl1pPr defTabSz="2483493">
                <a:defRPr b="1" sz="1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T:4-24</a:t>
              </a:r>
            </a:p>
          </p:txBody>
        </p:sp>
        <p:sp>
          <p:nvSpPr>
            <p:cNvPr id="489" name="Line"/>
            <p:cNvSpPr/>
            <p:nvPr/>
          </p:nvSpPr>
          <p:spPr>
            <a:xfrm>
              <a:off x="7036148" y="5947647"/>
              <a:ext cx="1" cy="2185936"/>
            </a:xfrm>
            <a:prstGeom prst="line">
              <a:avLst/>
            </a:prstGeom>
            <a:noFill/>
            <a:ln w="9525" cap="flat">
              <a:solidFill>
                <a:srgbClr val="5E5E5E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22489" tIns="22489" rIns="22489" bIns="22489" numCol="1" anchor="ctr">
              <a:noAutofit/>
            </a:bodyPr>
            <a:lstStyle/>
            <a:p>
              <a:pPr defTabSz="2483493">
                <a:defRPr sz="2400">
                  <a:solidFill>
                    <a:srgbClr val="5E5E5E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</a:p>
          </p:txBody>
        </p:sp>
        <p:sp>
          <p:nvSpPr>
            <p:cNvPr id="490" name="T:4-24"/>
            <p:cNvSpPr txBox="1"/>
            <p:nvPr/>
          </p:nvSpPr>
          <p:spPr>
            <a:xfrm>
              <a:off x="6631318" y="8282325"/>
              <a:ext cx="809662" cy="379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489" tIns="22489" rIns="22489" bIns="22489" numCol="1" anchor="ctr">
              <a:noAutofit/>
            </a:bodyPr>
            <a:lstStyle>
              <a:lvl1pPr defTabSz="2483493">
                <a:defRPr b="1" sz="1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T:4-24</a:t>
              </a:r>
            </a:p>
          </p:txBody>
        </p:sp>
        <p:sp>
          <p:nvSpPr>
            <p:cNvPr id="491" name="Timeline (hours)"/>
            <p:cNvSpPr txBox="1"/>
            <p:nvPr/>
          </p:nvSpPr>
          <p:spPr>
            <a:xfrm>
              <a:off x="1169002" y="7840054"/>
              <a:ext cx="1865254" cy="379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489" tIns="22489" rIns="22489" bIns="22489" numCol="1" anchor="ctr">
              <a:noAutofit/>
            </a:bodyPr>
            <a:lstStyle>
              <a:lvl1pPr defTabSz="2483493">
                <a:defRPr sz="1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Timeline (hours)</a:t>
              </a:r>
            </a:p>
          </p:txBody>
        </p:sp>
        <p:sp>
          <p:nvSpPr>
            <p:cNvPr id="492" name="Line"/>
            <p:cNvSpPr/>
            <p:nvPr/>
          </p:nvSpPr>
          <p:spPr>
            <a:xfrm>
              <a:off x="15771056" y="4877074"/>
              <a:ext cx="1" cy="3236437"/>
            </a:xfrm>
            <a:prstGeom prst="line">
              <a:avLst/>
            </a:prstGeom>
            <a:noFill/>
            <a:ln w="9525" cap="flat">
              <a:solidFill>
                <a:srgbClr val="5E5E5E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22489" tIns="22489" rIns="22489" bIns="22489" numCol="1" anchor="ctr">
              <a:noAutofit/>
            </a:bodyPr>
            <a:lstStyle/>
            <a:p>
              <a:pPr defTabSz="2483493">
                <a:defRPr sz="2400">
                  <a:solidFill>
                    <a:srgbClr val="5E5E5E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</a:p>
          </p:txBody>
        </p:sp>
        <p:sp>
          <p:nvSpPr>
            <p:cNvPr id="493" name="T:3-5 days 70+ Models…"/>
            <p:cNvSpPr txBox="1"/>
            <p:nvPr/>
          </p:nvSpPr>
          <p:spPr>
            <a:xfrm>
              <a:off x="13930083" y="8282325"/>
              <a:ext cx="3114976" cy="6787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489" tIns="22489" rIns="22489" bIns="22489" numCol="1" anchor="ctr">
              <a:noAutofit/>
            </a:bodyPr>
            <a:lstStyle/>
            <a:p>
              <a:pPr algn="l" defTabSz="2483493">
                <a:defRPr b="1" sz="17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T:3-5 days 70+ Models</a:t>
              </a:r>
            </a:p>
            <a:p>
              <a:pPr algn="l" defTabSz="2483493">
                <a:defRPr b="1" sz="17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T:3-5 weeks 1400+ Models</a:t>
              </a:r>
            </a:p>
          </p:txBody>
        </p:sp>
        <p:sp>
          <p:nvSpPr>
            <p:cNvPr id="494" name="Timeline (weeks)"/>
            <p:cNvSpPr txBox="1"/>
            <p:nvPr/>
          </p:nvSpPr>
          <p:spPr>
            <a:xfrm>
              <a:off x="13354288" y="7840054"/>
              <a:ext cx="1947909" cy="379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489" tIns="22489" rIns="22489" bIns="22489" numCol="1" anchor="ctr">
              <a:noAutofit/>
            </a:bodyPr>
            <a:lstStyle>
              <a:lvl1pPr defTabSz="2483493">
                <a:defRPr sz="17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Timeline (weeks)</a:t>
              </a:r>
            </a:p>
          </p:txBody>
        </p:sp>
      </p:grpSp>
      <p:sp>
        <p:nvSpPr>
          <p:cNvPr id="496" name="Bulk multi-pack reduces waste…"/>
          <p:cNvSpPr txBox="1"/>
          <p:nvPr/>
        </p:nvSpPr>
        <p:spPr>
          <a:xfrm>
            <a:off x="3422755" y="11359687"/>
            <a:ext cx="14352714" cy="2353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152400" indent="-152400" algn="l">
              <a:spcBef>
                <a:spcPts val="900"/>
              </a:spcBef>
              <a:buClr>
                <a:srgbClr val="6A9173"/>
              </a:buClr>
              <a:buSzPct val="159000"/>
              <a:buChar char="‣"/>
              <a:defRPr sz="23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 Rapid document set from engineering to production in 2 hours for over 10,000 PDU models.</a:t>
            </a:r>
          </a:p>
          <a:p>
            <a:pPr marL="152400" indent="-152400" algn="l">
              <a:spcBef>
                <a:spcPts val="900"/>
              </a:spcBef>
              <a:buClr>
                <a:srgbClr val="6A9173"/>
              </a:buClr>
              <a:buSzPct val="159000"/>
              <a:buChar char="‣"/>
              <a:defRPr sz="23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 Progressive dies, injection molds, custom stamping tools reduce assembly to 50-70 min.</a:t>
            </a:r>
          </a:p>
          <a:p>
            <a:pPr marL="152400" indent="-152400" algn="l">
              <a:spcBef>
                <a:spcPts val="900"/>
              </a:spcBef>
              <a:buClr>
                <a:srgbClr val="6A9173"/>
              </a:buClr>
              <a:buSzPct val="159000"/>
              <a:buChar char="‣"/>
              <a:defRPr sz="23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 Automated final test speeds test time and ensures reliability.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99" name="Practical Packing &amp; Shipping"/>
          <p:cNvSpPr txBox="1"/>
          <p:nvPr/>
        </p:nvSpPr>
        <p:spPr>
          <a:xfrm>
            <a:off x="2495786" y="609135"/>
            <a:ext cx="17904953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Practical Packing &amp; Shipping</a:t>
            </a:r>
          </a:p>
        </p:txBody>
      </p:sp>
      <p:sp>
        <p:nvSpPr>
          <p:cNvPr id="500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506" name="Group"/>
          <p:cNvGrpSpPr/>
          <p:nvPr/>
        </p:nvGrpSpPr>
        <p:grpSpPr>
          <a:xfrm>
            <a:off x="9686022" y="3548313"/>
            <a:ext cx="14139905" cy="10233253"/>
            <a:chOff x="0" y="0"/>
            <a:chExt cx="14139903" cy="10233252"/>
          </a:xfrm>
        </p:grpSpPr>
        <p:pic>
          <p:nvPicPr>
            <p:cNvPr id="50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227" t="2237" r="1437" b="4208"/>
            <a:stretch>
              <a:fillRect/>
            </a:stretch>
          </p:blipFill>
          <p:spPr>
            <a:xfrm>
              <a:off x="1060881" y="0"/>
              <a:ext cx="13079023" cy="102332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05" name="Group"/>
            <p:cNvGrpSpPr/>
            <p:nvPr/>
          </p:nvGrpSpPr>
          <p:grpSpPr>
            <a:xfrm>
              <a:off x="-1" y="5196036"/>
              <a:ext cx="7172854" cy="4867331"/>
              <a:chOff x="0" y="0"/>
              <a:chExt cx="7172853" cy="4867329"/>
            </a:xfrm>
          </p:grpSpPr>
          <p:sp>
            <p:nvSpPr>
              <p:cNvPr id="502" name="Rectangle"/>
              <p:cNvSpPr/>
              <p:nvPr/>
            </p:nvSpPr>
            <p:spPr>
              <a:xfrm>
                <a:off x="1831432" y="0"/>
                <a:ext cx="3006467" cy="1402729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0183" tIns="40183" rIns="40183" bIns="40183" numCol="1" anchor="ctr">
                <a:noAutofit/>
              </a:bodyPr>
              <a:lstStyle/>
              <a:p>
                <a:pPr defTabSz="821529">
                  <a:defRPr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503" name="Rectangle"/>
              <p:cNvSpPr/>
              <p:nvPr/>
            </p:nvSpPr>
            <p:spPr>
              <a:xfrm>
                <a:off x="182353" y="1043474"/>
                <a:ext cx="5378824" cy="1402729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0183" tIns="40183" rIns="40183" bIns="40183" numCol="1" anchor="ctr">
                <a:noAutofit/>
              </a:bodyPr>
              <a:lstStyle/>
              <a:p>
                <a:pPr defTabSz="821529">
                  <a:defRPr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504" name="Rectangle"/>
              <p:cNvSpPr/>
              <p:nvPr/>
            </p:nvSpPr>
            <p:spPr>
              <a:xfrm>
                <a:off x="-1" y="2234183"/>
                <a:ext cx="7172855" cy="2633147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0183" tIns="40183" rIns="40183" bIns="40183" numCol="1" anchor="ctr">
                <a:noAutofit/>
              </a:bodyPr>
              <a:lstStyle/>
              <a:p>
                <a:pPr defTabSz="821529">
                  <a:defRPr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</p:grpSp>
      </p:grpSp>
      <p:graphicFrame>
        <p:nvGraphicFramePr>
          <p:cNvPr id="507" name="Table 1-1-1-1"/>
          <p:cNvGraphicFramePr/>
          <p:nvPr/>
        </p:nvGraphicFramePr>
        <p:xfrm>
          <a:off x="2617332" y="3215104"/>
          <a:ext cx="10164001" cy="190246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27720"/>
                <a:gridCol w="2027720"/>
                <a:gridCol w="2027720"/>
                <a:gridCol w="2027720"/>
                <a:gridCol w="2027720"/>
              </a:tblGrid>
              <a:tr h="836316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b="1" sz="19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PRODUCT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535353"/>
                      </a:solidFill>
                      <a:miter lim="400000"/>
                    </a:lnL>
                    <a:lnR w="12700">
                      <a:solidFill>
                        <a:srgbClr val="535353"/>
                      </a:solidFill>
                      <a:miter lim="400000"/>
                    </a:lnR>
                    <a:lnT w="25400">
                      <a:solidFill>
                        <a:srgbClr val="535353"/>
                      </a:solidFill>
                      <a:miter lim="400000"/>
                    </a:lnT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b="1" sz="19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QUANTITY PER CARTON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535353"/>
                      </a:solidFill>
                      <a:miter lim="400000"/>
                    </a:lnL>
                    <a:lnR w="12700">
                      <a:solidFill>
                        <a:srgbClr val="535353"/>
                      </a:solidFill>
                      <a:miter lim="400000"/>
                    </a:lnR>
                    <a:lnT w="25400">
                      <a:solidFill>
                        <a:srgbClr val="535353"/>
                      </a:solidFill>
                      <a:miter lim="400000"/>
                    </a:lnT>
                    <a:lnB w="12700">
                      <a:solidFill>
                        <a:srgbClr val="535353"/>
                      </a:solidFill>
                      <a:miter lim="400000"/>
                    </a:lnB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b="1" sz="19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QUANTITY PER PALLET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535353"/>
                      </a:solidFill>
                      <a:miter lim="400000"/>
                    </a:lnL>
                    <a:lnR w="12700">
                      <a:solidFill>
                        <a:srgbClr val="535353"/>
                      </a:solidFill>
                      <a:miter lim="400000"/>
                    </a:lnR>
                    <a:lnT w="25400">
                      <a:solidFill>
                        <a:srgbClr val="535353"/>
                      </a:solidFill>
                      <a:miter lim="400000"/>
                    </a:lnT>
                    <a:lnB w="12700">
                      <a:solidFill>
                        <a:srgbClr val="535353"/>
                      </a:solidFill>
                      <a:miter lim="400000"/>
                    </a:lnB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b="1" sz="19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PALLET SIZE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535353"/>
                      </a:solidFill>
                      <a:miter lim="400000"/>
                    </a:lnL>
                    <a:lnR w="12700">
                      <a:solidFill>
                        <a:srgbClr val="535353"/>
                      </a:solidFill>
                      <a:miter lim="400000"/>
                    </a:lnR>
                    <a:lnT w="25400">
                      <a:solidFill>
                        <a:srgbClr val="535353"/>
                      </a:solidFill>
                      <a:miter lim="400000"/>
                    </a:lnT>
                    <a:lnB w="25400">
                      <a:solidFill>
                        <a:srgbClr val="535353"/>
                      </a:solidFill>
                      <a:miter lim="400000"/>
                    </a:lnB>
                    <a:solidFill>
                      <a:srgbClr val="53535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b="1" sz="19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APPROX. PALLET WEIGHT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535353"/>
                      </a:solidFill>
                      <a:miter lim="400000"/>
                    </a:lnL>
                    <a:lnR w="25400">
                      <a:solidFill>
                        <a:srgbClr val="535353"/>
                      </a:solidFill>
                      <a:miter lim="400000"/>
                    </a:lnR>
                    <a:lnT w="25400">
                      <a:solidFill>
                        <a:srgbClr val="535353"/>
                      </a:solidFill>
                      <a:miter lim="400000"/>
                    </a:lnT>
                    <a:lnB w="12700">
                      <a:solidFill>
                        <a:srgbClr val="535353"/>
                      </a:solidFill>
                      <a:miter lim="400000"/>
                    </a:lnB>
                    <a:solidFill>
                      <a:srgbClr val="535353"/>
                    </a:solidFill>
                  </a:tcPr>
                </a:tc>
              </a:tr>
              <a:tr h="520374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60A 240V 3PH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535353"/>
                      </a:solidFill>
                      <a:miter lim="400000"/>
                    </a:lnL>
                    <a:lnR w="12700">
                      <a:solidFill>
                        <a:srgbClr val="535353"/>
                      </a:solidFill>
                      <a:miter lim="400000"/>
                    </a:lnR>
                    <a:lnB w="25400">
                      <a:solidFill>
                        <a:srgbClr val="535353"/>
                      </a:solidFill>
                      <a:miter lim="400000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535353"/>
                      </a:solidFill>
                      <a:miter lim="400000"/>
                    </a:lnL>
                    <a:lnR w="12700">
                      <a:solidFill>
                        <a:srgbClr val="535353"/>
                      </a:solidFill>
                      <a:miter lim="400000"/>
                    </a:lnR>
                    <a:lnT w="12700">
                      <a:solidFill>
                        <a:srgbClr val="535353"/>
                      </a:solidFill>
                      <a:miter lim="400000"/>
                    </a:lnT>
                    <a:lnB w="25400">
                      <a:solidFill>
                        <a:srgbClr val="535353"/>
                      </a:solidFill>
                      <a:miter lim="400000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72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535353"/>
                      </a:solidFill>
                      <a:miter lim="400000"/>
                    </a:lnL>
                    <a:lnR w="25400">
                      <a:solidFill>
                        <a:srgbClr val="535353"/>
                      </a:solidFill>
                      <a:miter lim="400000"/>
                    </a:lnR>
                    <a:lnT w="12700">
                      <a:solidFill>
                        <a:srgbClr val="535353"/>
                      </a:solidFill>
                      <a:miter lim="400000"/>
                    </a:lnT>
                    <a:lnB w="25400">
                      <a:solidFill>
                        <a:srgbClr val="535353"/>
                      </a:solidFill>
                      <a:miter lim="400000"/>
                    </a:lnB>
                    <a:solidFill>
                      <a:srgbClr val="EDECED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44” X 82” X 65”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535353"/>
                      </a:solidFill>
                      <a:miter lim="400000"/>
                    </a:lnL>
                    <a:lnR w="25400">
                      <a:solidFill>
                        <a:srgbClr val="535353"/>
                      </a:solidFill>
                      <a:miter lim="400000"/>
                    </a:lnR>
                    <a:lnT w="25400">
                      <a:solidFill>
                        <a:srgbClr val="535353"/>
                      </a:solidFill>
                      <a:miter lim="400000"/>
                    </a:lnT>
                    <a:lnB w="25400">
                      <a:solidFill>
                        <a:srgbClr val="535353"/>
                      </a:solidFill>
                      <a:miter lim="400000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1,600 lbs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535353"/>
                      </a:solidFill>
                      <a:miter lim="400000"/>
                    </a:lnL>
                    <a:lnR w="25400">
                      <a:solidFill>
                        <a:srgbClr val="535353"/>
                      </a:solidFill>
                      <a:miter lim="400000"/>
                    </a:lnR>
                    <a:lnT w="12700">
                      <a:solidFill>
                        <a:srgbClr val="535353"/>
                      </a:solidFill>
                      <a:miter lim="400000"/>
                    </a:lnT>
                    <a:lnB w="25400">
                      <a:solidFill>
                        <a:srgbClr val="535353"/>
                      </a:solidFill>
                      <a:miter lim="400000"/>
                    </a:lnB>
                    <a:solidFill>
                      <a:srgbClr val="EDECED"/>
                    </a:solidFill>
                  </a:tcPr>
                </a:tc>
              </a:tr>
              <a:tr h="520374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30-50A 240V 3PH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535353"/>
                      </a:solidFill>
                      <a:miter lim="400000"/>
                    </a:lnL>
                    <a:lnR w="12700">
                      <a:solidFill>
                        <a:srgbClr val="535353"/>
                      </a:solidFill>
                      <a:miter lim="400000"/>
                    </a:lnR>
                    <a:lnT w="25400">
                      <a:solidFill>
                        <a:srgbClr val="535353"/>
                      </a:solidFill>
                      <a:miter lim="400000"/>
                    </a:lnT>
                    <a:lnB w="25400">
                      <a:solidFill>
                        <a:srgbClr val="535353"/>
                      </a:solidFill>
                      <a:miter lim="400000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535353"/>
                      </a:solidFill>
                      <a:miter lim="400000"/>
                    </a:lnL>
                    <a:lnR w="12700">
                      <a:solidFill>
                        <a:srgbClr val="535353"/>
                      </a:solidFill>
                      <a:miter lim="400000"/>
                    </a:lnR>
                    <a:lnT w="25400">
                      <a:solidFill>
                        <a:srgbClr val="535353"/>
                      </a:solidFill>
                      <a:miter lim="400000"/>
                    </a:lnT>
                    <a:lnB w="25400">
                      <a:solidFill>
                        <a:srgbClr val="535353"/>
                      </a:solidFill>
                      <a:miter lim="400000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96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535353"/>
                      </a:solidFill>
                      <a:miter lim="400000"/>
                    </a:lnL>
                    <a:lnR w="25400">
                      <a:solidFill>
                        <a:srgbClr val="535353"/>
                      </a:solidFill>
                      <a:miter lim="400000"/>
                    </a:lnR>
                    <a:lnT w="25400">
                      <a:solidFill>
                        <a:srgbClr val="535353"/>
                      </a:solidFill>
                      <a:miter lim="400000"/>
                    </a:lnT>
                    <a:lnB w="25400">
                      <a:solidFill>
                        <a:srgbClr val="535353"/>
                      </a:solidFill>
                      <a:miter lim="400000"/>
                    </a:lnB>
                    <a:solidFill>
                      <a:srgbClr val="EDECED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1,800 lbs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535353"/>
                      </a:solidFill>
                      <a:miter lim="400000"/>
                    </a:lnL>
                    <a:lnR w="25400">
                      <a:solidFill>
                        <a:srgbClr val="535353"/>
                      </a:solidFill>
                      <a:miter lim="400000"/>
                    </a:lnR>
                    <a:lnT w="25400">
                      <a:solidFill>
                        <a:srgbClr val="535353"/>
                      </a:solidFill>
                      <a:miter lim="400000"/>
                    </a:lnT>
                    <a:lnB w="25400">
                      <a:solidFill>
                        <a:srgbClr val="535353"/>
                      </a:solidFill>
                      <a:miter lim="400000"/>
                    </a:lnB>
                    <a:solidFill>
                      <a:srgbClr val="EDECED"/>
                    </a:solidFill>
                  </a:tcPr>
                </a:tc>
              </a:tr>
            </a:tbl>
          </a:graphicData>
        </a:graphic>
      </p:graphicFrame>
      <p:sp>
        <p:nvSpPr>
          <p:cNvPr id="508" name="Bulk multi-pack reduces waste…"/>
          <p:cNvSpPr txBox="1"/>
          <p:nvPr/>
        </p:nvSpPr>
        <p:spPr>
          <a:xfrm>
            <a:off x="2543569" y="5647123"/>
            <a:ext cx="7127907" cy="370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241300" indent="-241300" algn="l">
              <a:spcBef>
                <a:spcPts val="2400"/>
              </a:spcBef>
              <a:buClr>
                <a:srgbClr val="6A9173"/>
              </a:buClr>
              <a:buSzPct val="147000"/>
              <a:buChar char="‣"/>
              <a:defRPr sz="28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Tightly nested rPDU packaging</a:t>
            </a:r>
          </a:p>
          <a:p>
            <a:pPr marL="241300" indent="-241300" algn="l">
              <a:spcBef>
                <a:spcPts val="2400"/>
              </a:spcBef>
              <a:buClr>
                <a:srgbClr val="6A9173"/>
              </a:buClr>
              <a:buSzPct val="147000"/>
              <a:buChar char="‣"/>
              <a:defRPr sz="28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Up to 4 rPDUs per carton</a:t>
            </a:r>
          </a:p>
          <a:p>
            <a:pPr marL="241300" indent="-241300" algn="l">
              <a:spcBef>
                <a:spcPts val="2400"/>
              </a:spcBef>
              <a:buClr>
                <a:srgbClr val="6A9173"/>
              </a:buClr>
              <a:buSzPct val="147000"/>
              <a:buChar char="‣"/>
              <a:defRPr sz="28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Up to 96 rPDUs per pallet</a:t>
            </a:r>
          </a:p>
          <a:p>
            <a:pPr marL="241300" indent="-241300" algn="l">
              <a:spcBef>
                <a:spcPts val="2400"/>
              </a:spcBef>
              <a:buClr>
                <a:srgbClr val="6A9173"/>
              </a:buClr>
              <a:buSzPct val="147000"/>
              <a:buChar char="‣"/>
              <a:defRPr sz="28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Quickly remove rPDU from carton</a:t>
            </a:r>
          </a:p>
          <a:p>
            <a:pPr marL="241300" indent="-241300" algn="l">
              <a:spcBef>
                <a:spcPts val="2400"/>
              </a:spcBef>
              <a:buClr>
                <a:srgbClr val="6A9173"/>
              </a:buClr>
              <a:buSzPct val="147000"/>
              <a:buChar char="‣"/>
              <a:defRPr sz="28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All recyclable materials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11" name="Comprehensive Quality Processes"/>
          <p:cNvSpPr txBox="1"/>
          <p:nvPr/>
        </p:nvSpPr>
        <p:spPr>
          <a:xfrm>
            <a:off x="2495786" y="609135"/>
            <a:ext cx="17904953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Comprehensive Quality Processes</a:t>
            </a:r>
          </a:p>
        </p:txBody>
      </p:sp>
      <p:sp>
        <p:nvSpPr>
          <p:cNvPr id="512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13" name="Production Quality Procedures &amp; Automation"/>
          <p:cNvSpPr txBox="1"/>
          <p:nvPr/>
        </p:nvSpPr>
        <p:spPr>
          <a:xfrm>
            <a:off x="1072913" y="2900033"/>
            <a:ext cx="6365212" cy="40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489" tIns="22489" rIns="22489" bIns="22489" anchor="ctr">
            <a:spAutoFit/>
          </a:bodyPr>
          <a:lstStyle>
            <a:lvl1pPr algn="l" defTabSz="2483493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Production Quality Procedures &amp; Automation</a:t>
            </a:r>
          </a:p>
        </p:txBody>
      </p:sp>
      <p:sp>
        <p:nvSpPr>
          <p:cNvPr id="514" name="Warranty"/>
          <p:cNvSpPr txBox="1"/>
          <p:nvPr/>
        </p:nvSpPr>
        <p:spPr>
          <a:xfrm>
            <a:off x="8967237" y="3027033"/>
            <a:ext cx="1322296" cy="40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489" tIns="22489" rIns="22489" bIns="22489" anchor="ctr">
            <a:spAutoFit/>
          </a:bodyPr>
          <a:lstStyle>
            <a:lvl1pPr algn="l" defTabSz="2483493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Warranty</a:t>
            </a:r>
          </a:p>
        </p:txBody>
      </p:sp>
      <p:sp>
        <p:nvSpPr>
          <p:cNvPr id="515" name="Bulk multi-pack reduces waste…"/>
          <p:cNvSpPr txBox="1"/>
          <p:nvPr/>
        </p:nvSpPr>
        <p:spPr>
          <a:xfrm>
            <a:off x="8951215" y="3578397"/>
            <a:ext cx="13581891" cy="90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241300" indent="-241300" algn="l">
              <a:spcBef>
                <a:spcPts val="1200"/>
              </a:spcBef>
              <a:buClr>
                <a:srgbClr val="6A9173"/>
              </a:buClr>
              <a:buSzPct val="147000"/>
              <a:buChar char="‣"/>
              <a:defRPr sz="20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7-year from date of shipment, repair or replace.</a:t>
            </a:r>
          </a:p>
          <a:p>
            <a:pPr marL="241300" indent="-241300" algn="l">
              <a:spcBef>
                <a:spcPts val="1200"/>
              </a:spcBef>
              <a:buClr>
                <a:srgbClr val="6A9173"/>
              </a:buClr>
              <a:buSzPct val="147000"/>
              <a:buChar char="‣"/>
              <a:defRPr sz="20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If product is determined to be defective, Gateview Technologies will reimburse customer for shipping.</a:t>
            </a:r>
          </a:p>
        </p:txBody>
      </p:sp>
      <p:sp>
        <p:nvSpPr>
          <p:cNvPr id="516" name="RMA Procedure"/>
          <p:cNvSpPr txBox="1"/>
          <p:nvPr/>
        </p:nvSpPr>
        <p:spPr>
          <a:xfrm>
            <a:off x="9024051" y="4880689"/>
            <a:ext cx="2288511" cy="40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489" tIns="22489" rIns="22489" bIns="22489" anchor="ctr">
            <a:spAutoFit/>
          </a:bodyPr>
          <a:lstStyle>
            <a:lvl1pPr algn="l" defTabSz="2483493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RMA Procedure</a:t>
            </a:r>
          </a:p>
        </p:txBody>
      </p:sp>
      <p:sp>
        <p:nvSpPr>
          <p:cNvPr id="517" name="Bulk multi-pack reduces waste…"/>
          <p:cNvSpPr txBox="1"/>
          <p:nvPr/>
        </p:nvSpPr>
        <p:spPr>
          <a:xfrm>
            <a:off x="9050017" y="5432053"/>
            <a:ext cx="5219232" cy="2851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241300" indent="-241300" algn="l">
              <a:spcBef>
                <a:spcPts val="1200"/>
              </a:spcBef>
              <a:buClr>
                <a:srgbClr val="6A9173"/>
              </a:buClr>
              <a:buSzPct val="147000"/>
              <a:buChar char="‣"/>
              <a:defRPr sz="20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RMA authorization provided.</a:t>
            </a:r>
          </a:p>
          <a:p>
            <a:pPr marL="241300" indent="-241300" algn="l">
              <a:spcBef>
                <a:spcPts val="1200"/>
              </a:spcBef>
              <a:buClr>
                <a:srgbClr val="6A9173"/>
              </a:buClr>
              <a:buSzPct val="147000"/>
              <a:buChar char="‣"/>
              <a:defRPr sz="20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Replacement unit ships out in 1-2 days.</a:t>
            </a:r>
          </a:p>
          <a:p>
            <a:pPr marL="241300" indent="-241300" algn="l">
              <a:spcBef>
                <a:spcPts val="1200"/>
              </a:spcBef>
              <a:buClr>
                <a:srgbClr val="6A9173"/>
              </a:buClr>
              <a:buSzPct val="147000"/>
              <a:buChar char="‣"/>
              <a:defRPr sz="20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Unit to be returned is placed in replacement unit package and returned.</a:t>
            </a:r>
          </a:p>
          <a:p>
            <a:pPr marL="241300" indent="-241300" algn="l">
              <a:spcBef>
                <a:spcPts val="1200"/>
              </a:spcBef>
              <a:buClr>
                <a:srgbClr val="6A9173"/>
              </a:buClr>
              <a:buSzPct val="147000"/>
              <a:buChar char="‣"/>
              <a:defRPr sz="2000"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Failure analysis is provided to customer.</a:t>
            </a:r>
          </a:p>
        </p:txBody>
      </p:sp>
      <p:graphicFrame>
        <p:nvGraphicFramePr>
          <p:cNvPr id="518" name="Table 1"/>
          <p:cNvGraphicFramePr/>
          <p:nvPr/>
        </p:nvGraphicFramePr>
        <p:xfrm>
          <a:off x="1160224" y="3590226"/>
          <a:ext cx="6894542" cy="874208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247623"/>
                <a:gridCol w="4634217"/>
              </a:tblGrid>
              <a:tr h="56760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GVT STANDARD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 sz="22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QUALITY STANDARD DESCRIPTION</a:t>
                      </a:r>
                    </a:p>
                  </a:txBody>
                  <a:tcPr marL="63500" marR="63500" marT="0" marB="0" anchor="ctr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QP000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Quality Manual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QP001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Receiving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QP002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Purchasing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QP003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Control of NC Process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QP004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Calibration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QP005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Auto Hi-Pot Test Procedure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QP006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Ground Bond Test Procedure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QP007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Internal Auditing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QP008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Change Management Process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QP009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Control of Documents Process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QP010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Corrective &amp; Preventive Action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9144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QP011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 Procedure Process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9144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QP012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Engineering Change Order Process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9144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QP013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Inspection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9144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QP014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Manual_GateviewTestStation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9144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QP015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Gateview Disaster Recovery Plan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9144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QP016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Packaging Work Instruction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3432">
                <a:tc>
                  <a:txBody>
                    <a:bodyPr/>
                    <a:lstStyle/>
                    <a:p>
                      <a:pPr indent="88900" algn="l" defTabSz="9144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QP017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Freight Palletizing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523" name="Group"/>
          <p:cNvGrpSpPr/>
          <p:nvPr/>
        </p:nvGrpSpPr>
        <p:grpSpPr>
          <a:xfrm>
            <a:off x="14569406" y="6078467"/>
            <a:ext cx="9384822" cy="7504829"/>
            <a:chOff x="0" y="-193426"/>
            <a:chExt cx="9384820" cy="7504827"/>
          </a:xfrm>
        </p:grpSpPr>
        <p:grpSp>
          <p:nvGrpSpPr>
            <p:cNvPr id="521" name="Group"/>
            <p:cNvGrpSpPr/>
            <p:nvPr/>
          </p:nvGrpSpPr>
          <p:grpSpPr>
            <a:xfrm>
              <a:off x="-1" y="-193427"/>
              <a:ext cx="9384822" cy="7504829"/>
              <a:chOff x="204293" y="621525"/>
              <a:chExt cx="9384820" cy="7504827"/>
            </a:xfrm>
          </p:grpSpPr>
          <p:pic>
            <p:nvPicPr>
              <p:cNvPr id="519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5717" r="0" b="0"/>
              <a:stretch>
                <a:fillRect/>
              </a:stretch>
            </p:blipFill>
            <p:spPr>
              <a:xfrm>
                <a:off x="239706" y="621525"/>
                <a:ext cx="9349408" cy="6981105"/>
              </a:xfrm>
              <a:prstGeom prst="rect">
                <a:avLst/>
              </a:prstGeom>
              <a:ln w="127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</p:pic>
          <p:sp>
            <p:nvSpPr>
              <p:cNvPr id="520" name="Automated final test fixture"/>
              <p:cNvSpPr txBox="1"/>
              <p:nvPr/>
            </p:nvSpPr>
            <p:spPr>
              <a:xfrm>
                <a:off x="204293" y="7726253"/>
                <a:ext cx="8161848" cy="400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2489" tIns="22489" rIns="22489" bIns="22489" numCol="1" anchor="ctr">
                <a:noAutofit/>
              </a:bodyPr>
              <a:lstStyle>
                <a:lvl1pPr algn="l" defTabSz="2483493">
                  <a:defRPr sz="1800"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pPr/>
                <a:r>
                  <a:t>Automated final test fixture</a:t>
                </a:r>
              </a:p>
            </p:txBody>
          </p:sp>
        </p:grpSp>
        <p:sp>
          <p:nvSpPr>
            <p:cNvPr id="522" name="Rectangle"/>
            <p:cNvSpPr/>
            <p:nvPr/>
          </p:nvSpPr>
          <p:spPr>
            <a:xfrm rot="21120000">
              <a:off x="3649722" y="4508968"/>
              <a:ext cx="1101180" cy="396073"/>
            </a:xfrm>
            <a:prstGeom prst="rect">
              <a:avLst/>
            </a:prstGeom>
            <a:gradFill flip="none" rotWithShape="1">
              <a:gsLst>
                <a:gs pos="0">
                  <a:srgbClr val="2B302F"/>
                </a:gs>
                <a:gs pos="100000">
                  <a:srgbClr val="383636"/>
                </a:gs>
              </a:gsLst>
              <a:lin ang="678047" scaled="0"/>
            </a:gradFill>
            <a:ln w="3175" cap="flat">
              <a:noFill/>
              <a:miter lim="400000"/>
            </a:ln>
            <a:effectLst/>
          </p:spPr>
          <p:txBody>
            <a:bodyPr wrap="square" lIns="22489" tIns="22489" rIns="22489" bIns="22489" numCol="1" anchor="ctr">
              <a:noAutofit/>
            </a:bodyPr>
            <a:lstStyle/>
            <a:p>
              <a:pPr defTabSz="840787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524" name="Last slide"/>
          <p:cNvSpPr txBox="1"/>
          <p:nvPr/>
        </p:nvSpPr>
        <p:spPr>
          <a:xfrm>
            <a:off x="22067872" y="541170"/>
            <a:ext cx="1981795" cy="550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183" tIns="40183" rIns="40183" bIns="40183" anchor="ctr">
            <a:spAutoFit/>
          </a:bodyPr>
          <a:lstStyle>
            <a:lvl1pPr algn="r">
              <a:defRPr sz="320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Last slide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Rectangle"/>
          <p:cNvSpPr/>
          <p:nvPr/>
        </p:nvSpPr>
        <p:spPr>
          <a:xfrm>
            <a:off x="-1492671" y="-178195"/>
            <a:ext cx="27369341" cy="14021077"/>
          </a:xfrm>
          <a:prstGeom prst="rect">
            <a:avLst/>
          </a:prstGeom>
          <a:gradFill>
            <a:gsLst>
              <a:gs pos="0">
                <a:srgbClr val="435054"/>
              </a:gs>
              <a:gs pos="65562">
                <a:srgbClr val="5C726D"/>
              </a:gs>
              <a:gs pos="100000">
                <a:srgbClr val="749485"/>
              </a:gs>
            </a:gsLst>
            <a:lin ang="5711778"/>
          </a:gra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529" name="Group"/>
          <p:cNvGrpSpPr/>
          <p:nvPr/>
        </p:nvGrpSpPr>
        <p:grpSpPr>
          <a:xfrm>
            <a:off x="-38163" y="2424413"/>
            <a:ext cx="24458815" cy="8954975"/>
            <a:chOff x="0" y="0"/>
            <a:chExt cx="24458814" cy="8954974"/>
          </a:xfrm>
        </p:grpSpPr>
        <p:pic>
          <p:nvPicPr>
            <p:cNvPr id="52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702" t="6476" r="10554" b="0"/>
            <a:stretch>
              <a:fillRect/>
            </a:stretch>
          </p:blipFill>
          <p:spPr>
            <a:xfrm>
              <a:off x="0" y="0"/>
              <a:ext cx="24458815" cy="89549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8" name="Rectangle"/>
            <p:cNvSpPr/>
            <p:nvPr/>
          </p:nvSpPr>
          <p:spPr>
            <a:xfrm>
              <a:off x="898432" y="5288171"/>
              <a:ext cx="3461353" cy="1116908"/>
            </a:xfrm>
            <a:prstGeom prst="rect">
              <a:avLst/>
            </a:prstGeom>
            <a:solidFill>
              <a:srgbClr val="1C120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" dist="0" dir="5400000">
                <a:srgbClr val="000000">
                  <a:alpha val="50000"/>
                </a:srgbClr>
              </a:outerShdw>
            </a:effectLst>
          </p:spPr>
          <p:txBody>
            <a:bodyPr wrap="square" lIns="40183" tIns="40183" rIns="40183" bIns="40183" numCol="1" anchor="ctr">
              <a:noAutofit/>
            </a:bodyPr>
            <a:lstStyle/>
            <a:p>
              <a:pPr/>
            </a:p>
          </p:txBody>
        </p:sp>
      </p:grpSp>
      <p:sp>
        <p:nvSpPr>
          <p:cNvPr id="530" name="PowerLOK is easy to select and delivers quickly with features not found on other Rack PDUs"/>
          <p:cNvSpPr txBox="1"/>
          <p:nvPr/>
        </p:nvSpPr>
        <p:spPr>
          <a:xfrm>
            <a:off x="3881598" y="11811067"/>
            <a:ext cx="16620804" cy="1452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96214">
              <a:lnSpc>
                <a:spcPct val="80000"/>
              </a:lnSpc>
              <a:spcBef>
                <a:spcPts val="400"/>
              </a:spcBef>
              <a:defRPr b="1">
                <a:solidFill>
                  <a:srgbClr val="FBE25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Thank You!</a:t>
            </a:r>
          </a:p>
          <a:p>
            <a:pPr defTabSz="896214">
              <a:lnSpc>
                <a:spcPct val="80000"/>
              </a:lnSpc>
              <a:spcBef>
                <a:spcPts val="400"/>
              </a:spcBef>
              <a:defRPr b="1"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Advanced Technology Delivered with a Fast-Response.</a:t>
            </a:r>
          </a:p>
        </p:txBody>
      </p:sp>
      <p:grpSp>
        <p:nvGrpSpPr>
          <p:cNvPr id="536" name="Group"/>
          <p:cNvGrpSpPr/>
          <p:nvPr/>
        </p:nvGrpSpPr>
        <p:grpSpPr>
          <a:xfrm>
            <a:off x="19781463" y="11597737"/>
            <a:ext cx="3494622" cy="1878813"/>
            <a:chOff x="0" y="0"/>
            <a:chExt cx="3494620" cy="1878811"/>
          </a:xfrm>
        </p:grpSpPr>
        <p:grpSp>
          <p:nvGrpSpPr>
            <p:cNvPr id="534" name="Group"/>
            <p:cNvGrpSpPr/>
            <p:nvPr/>
          </p:nvGrpSpPr>
          <p:grpSpPr>
            <a:xfrm>
              <a:off x="1421157" y="0"/>
              <a:ext cx="2073464" cy="1878812"/>
              <a:chOff x="0" y="0"/>
              <a:chExt cx="2073463" cy="1878811"/>
            </a:xfrm>
          </p:grpSpPr>
          <p:pic>
            <p:nvPicPr>
              <p:cNvPr id="531" name="GateviewTechnologies_Final.pdf" descr="GateviewTechnologies_Final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2937" t="11071" r="35411" b="39500"/>
              <a:stretch>
                <a:fillRect/>
              </a:stretch>
            </p:blipFill>
            <p:spPr>
              <a:xfrm>
                <a:off x="105866" y="0"/>
                <a:ext cx="1967598" cy="18788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32" name="Rectangle"/>
              <p:cNvSpPr/>
              <p:nvPr/>
            </p:nvSpPr>
            <p:spPr>
              <a:xfrm>
                <a:off x="0" y="1013881"/>
                <a:ext cx="659253" cy="409889"/>
              </a:xfrm>
              <a:prstGeom prst="rect">
                <a:avLst/>
              </a:prstGeom>
              <a:solidFill>
                <a:srgbClr val="6983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183" tIns="40183" rIns="40183" bIns="40183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Rectangle"/>
              <p:cNvSpPr/>
              <p:nvPr/>
            </p:nvSpPr>
            <p:spPr>
              <a:xfrm>
                <a:off x="616531" y="1043282"/>
                <a:ext cx="586864" cy="460858"/>
              </a:xfrm>
              <a:prstGeom prst="rect">
                <a:avLst/>
              </a:prstGeom>
              <a:solidFill>
                <a:srgbClr val="6983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183" tIns="40183" rIns="40183" bIns="40183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535" name="GateviewTechnologies_Final.pdf" descr="GateviewTechnologies_Final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66191" r="0" b="0"/>
            <a:stretch>
              <a:fillRect/>
            </a:stretch>
          </p:blipFill>
          <p:spPr>
            <a:xfrm>
              <a:off x="0" y="1070822"/>
              <a:ext cx="2645664" cy="546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7" name="Automated build-to-order TAA Compliant PDUs made in the USA"/>
          <p:cNvSpPr txBox="1"/>
          <p:nvPr/>
        </p:nvSpPr>
        <p:spPr>
          <a:xfrm>
            <a:off x="2387104" y="851728"/>
            <a:ext cx="19609792" cy="836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183" tIns="40183" rIns="40183" bIns="40183" anchor="ctr">
            <a:spAutoFit/>
          </a:bodyPr>
          <a:lstStyle>
            <a:lvl1pPr defTabSz="896214">
              <a:spcBef>
                <a:spcPts val="200"/>
              </a:spcBef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Automated build-to-order TAA Compliant PDUs made in the USA</a:t>
            </a:r>
          </a:p>
        </p:txBody>
      </p:sp>
      <p:sp>
        <p:nvSpPr>
          <p:cNvPr id="538" name="Rounded Rectangle"/>
          <p:cNvSpPr/>
          <p:nvPr/>
        </p:nvSpPr>
        <p:spPr>
          <a:xfrm>
            <a:off x="955737" y="5420470"/>
            <a:ext cx="7487918" cy="3637372"/>
          </a:xfrm>
          <a:prstGeom prst="roundRect">
            <a:avLst>
              <a:gd name="adj" fmla="val 2325"/>
            </a:avLst>
          </a:prstGeom>
          <a:gradFill>
            <a:gsLst>
              <a:gs pos="0">
                <a:srgbClr val="0E0A04"/>
              </a:gs>
              <a:gs pos="100000">
                <a:srgbClr val="140D06"/>
              </a:gs>
            </a:gsLst>
            <a:lin ang="4763679"/>
          </a:gradFill>
          <a:ln w="63500">
            <a:solidFill>
              <a:srgbClr val="8DA8C9"/>
            </a:solidFill>
          </a:ln>
          <a:effectLst>
            <a:outerShdw sx="100000" sy="100000" kx="0" ky="0" algn="b" rotWithShape="0" blurRad="12700" dist="0" dir="5400000">
              <a:srgbClr val="000000">
                <a:alpha val="50000"/>
              </a:srgbClr>
            </a:outerShdw>
          </a:effectLst>
        </p:spPr>
        <p:txBody>
          <a:bodyPr lIns="40183" tIns="40183" rIns="40183" bIns="40183" anchor="ctr"/>
          <a:lstStyle/>
          <a:p>
            <a:pPr/>
          </a:p>
        </p:txBody>
      </p:sp>
      <p:grpSp>
        <p:nvGrpSpPr>
          <p:cNvPr id="559" name="Group"/>
          <p:cNvGrpSpPr/>
          <p:nvPr/>
        </p:nvGrpSpPr>
        <p:grpSpPr>
          <a:xfrm>
            <a:off x="1172301" y="5490613"/>
            <a:ext cx="7021782" cy="3507980"/>
            <a:chOff x="0" y="0"/>
            <a:chExt cx="7021780" cy="3507978"/>
          </a:xfrm>
        </p:grpSpPr>
        <p:sp>
          <p:nvSpPr>
            <p:cNvPr id="539" name="Slimmest profiles…"/>
            <p:cNvSpPr txBox="1"/>
            <p:nvPr/>
          </p:nvSpPr>
          <p:spPr>
            <a:xfrm>
              <a:off x="457098" y="-1"/>
              <a:ext cx="6564683" cy="3507980"/>
            </a:xfrm>
            <a:prstGeom prst="rect">
              <a:avLst/>
            </a:prstGeom>
            <a:gradFill flip="none" rotWithShape="1">
              <a:gsLst>
                <a:gs pos="0">
                  <a:srgbClr val="0E0A04"/>
                </a:gs>
                <a:gs pos="100000">
                  <a:srgbClr val="140D06"/>
                </a:gs>
              </a:gsLst>
              <a:lin ang="4763679" scaled="0"/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489" tIns="22489" rIns="22489" bIns="22489" numCol="1" anchor="ctr">
              <a:noAutofit/>
            </a:bodyPr>
            <a:lstStyle/>
            <a:p>
              <a:pPr algn="l" defTabSz="2709265">
                <a:defRPr sz="31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t>Slimmest profiles</a:t>
              </a:r>
            </a:p>
            <a:p>
              <a:pPr algn="l" defTabSz="2709265">
                <a:defRPr sz="31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t>Reliable locking using your cords</a:t>
              </a:r>
            </a:p>
            <a:p>
              <a:pPr algn="l" defTabSz="2709265">
                <a:defRPr sz="31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t>0.5% monitoring accuracy</a:t>
              </a:r>
            </a:p>
            <a:p>
              <a:pPr algn="l" defTabSz="2709265">
                <a:defRPr sz="31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t>Scalable switching technology</a:t>
              </a:r>
            </a:p>
            <a:p>
              <a:pPr algn="l" defTabSz="2709265">
                <a:defRPr sz="31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t>Advanced temp/humidity sensors</a:t>
              </a:r>
            </a:p>
            <a:p>
              <a:pPr algn="l" defTabSz="2709265">
                <a:defRPr sz="3100">
                  <a:solidFill>
                    <a:srgbClr val="FFFF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t>Colors at no additional cost</a:t>
              </a:r>
            </a:p>
          </p:txBody>
        </p:sp>
        <p:grpSp>
          <p:nvGrpSpPr>
            <p:cNvPr id="558" name="Group"/>
            <p:cNvGrpSpPr/>
            <p:nvPr/>
          </p:nvGrpSpPr>
          <p:grpSpPr>
            <a:xfrm>
              <a:off x="-1" y="331990"/>
              <a:ext cx="183267" cy="2833290"/>
              <a:chOff x="0" y="0"/>
              <a:chExt cx="183265" cy="2833288"/>
            </a:xfrm>
          </p:grpSpPr>
          <p:grpSp>
            <p:nvGrpSpPr>
              <p:cNvPr id="542" name="Group"/>
              <p:cNvGrpSpPr/>
              <p:nvPr/>
            </p:nvGrpSpPr>
            <p:grpSpPr>
              <a:xfrm>
                <a:off x="-1" y="0"/>
                <a:ext cx="183267" cy="177651"/>
                <a:chOff x="0" y="0"/>
                <a:chExt cx="183265" cy="177650"/>
              </a:xfrm>
            </p:grpSpPr>
            <p:sp>
              <p:nvSpPr>
                <p:cNvPr id="540" name="Circle"/>
                <p:cNvSpPr/>
                <p:nvPr/>
              </p:nvSpPr>
              <p:spPr>
                <a:xfrm>
                  <a:off x="-1" y="0"/>
                  <a:ext cx="183267" cy="177651"/>
                </a:xfrm>
                <a:prstGeom prst="ellipse">
                  <a:avLst/>
                </a:prstGeom>
                <a:noFill/>
                <a:ln w="12700" cap="flat">
                  <a:solidFill>
                    <a:srgbClr val="56C1FF"/>
                  </a:solidFill>
                  <a:prstDash val="solid"/>
                  <a:miter lim="400000"/>
                </a:ln>
                <a:effectLst/>
              </p:spPr>
              <p:txBody>
                <a:bodyPr wrap="square" lIns="42167" tIns="42167" rIns="42167" bIns="42167" numCol="1" anchor="ctr">
                  <a:noAutofit/>
                </a:bodyPr>
                <a:lstStyle/>
                <a:p>
                  <a:pPr defTabSz="912812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41" name="Circle"/>
                <p:cNvSpPr/>
                <p:nvPr/>
              </p:nvSpPr>
              <p:spPr>
                <a:xfrm>
                  <a:off x="47655" y="44864"/>
                  <a:ext cx="87956" cy="87923"/>
                </a:xfrm>
                <a:prstGeom prst="ellipse">
                  <a:avLst/>
                </a:prstGeom>
                <a:solidFill>
                  <a:srgbClr val="8AE0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2167" tIns="42167" rIns="42167" bIns="42167" numCol="1" anchor="ctr">
                  <a:noAutofit/>
                </a:bodyPr>
                <a:lstStyle/>
                <a:p>
                  <a:pPr defTabSz="912812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545" name="Group"/>
              <p:cNvGrpSpPr/>
              <p:nvPr/>
            </p:nvGrpSpPr>
            <p:grpSpPr>
              <a:xfrm>
                <a:off x="-1" y="1062255"/>
                <a:ext cx="183267" cy="177651"/>
                <a:chOff x="0" y="0"/>
                <a:chExt cx="183265" cy="177650"/>
              </a:xfrm>
            </p:grpSpPr>
            <p:sp>
              <p:nvSpPr>
                <p:cNvPr id="543" name="Circle"/>
                <p:cNvSpPr/>
                <p:nvPr/>
              </p:nvSpPr>
              <p:spPr>
                <a:xfrm>
                  <a:off x="-1" y="0"/>
                  <a:ext cx="183267" cy="177651"/>
                </a:xfrm>
                <a:prstGeom prst="ellipse">
                  <a:avLst/>
                </a:prstGeom>
                <a:noFill/>
                <a:ln w="12700" cap="flat">
                  <a:solidFill>
                    <a:srgbClr val="56C1FF"/>
                  </a:solidFill>
                  <a:prstDash val="solid"/>
                  <a:miter lim="400000"/>
                </a:ln>
                <a:effectLst/>
              </p:spPr>
              <p:txBody>
                <a:bodyPr wrap="square" lIns="42167" tIns="42167" rIns="42167" bIns="42167" numCol="1" anchor="ctr">
                  <a:noAutofit/>
                </a:bodyPr>
                <a:lstStyle/>
                <a:p>
                  <a:pPr defTabSz="912812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44" name="Circle"/>
                <p:cNvSpPr/>
                <p:nvPr/>
              </p:nvSpPr>
              <p:spPr>
                <a:xfrm>
                  <a:off x="47655" y="44864"/>
                  <a:ext cx="87956" cy="87923"/>
                </a:xfrm>
                <a:prstGeom prst="ellipse">
                  <a:avLst/>
                </a:prstGeom>
                <a:solidFill>
                  <a:srgbClr val="8AE0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2167" tIns="42167" rIns="42167" bIns="42167" numCol="1" anchor="ctr">
                  <a:noAutofit/>
                </a:bodyPr>
                <a:lstStyle/>
                <a:p>
                  <a:pPr defTabSz="912812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548" name="Group"/>
              <p:cNvGrpSpPr/>
              <p:nvPr/>
            </p:nvGrpSpPr>
            <p:grpSpPr>
              <a:xfrm>
                <a:off x="-1" y="1593383"/>
                <a:ext cx="183267" cy="177651"/>
                <a:chOff x="0" y="0"/>
                <a:chExt cx="183265" cy="177650"/>
              </a:xfrm>
            </p:grpSpPr>
            <p:sp>
              <p:nvSpPr>
                <p:cNvPr id="546" name="Circle"/>
                <p:cNvSpPr/>
                <p:nvPr/>
              </p:nvSpPr>
              <p:spPr>
                <a:xfrm>
                  <a:off x="-1" y="-1"/>
                  <a:ext cx="183267" cy="177652"/>
                </a:xfrm>
                <a:prstGeom prst="ellipse">
                  <a:avLst/>
                </a:prstGeom>
                <a:noFill/>
                <a:ln w="12700" cap="flat">
                  <a:solidFill>
                    <a:srgbClr val="56C1FF"/>
                  </a:solidFill>
                  <a:prstDash val="solid"/>
                  <a:miter lim="400000"/>
                </a:ln>
                <a:effectLst/>
              </p:spPr>
              <p:txBody>
                <a:bodyPr wrap="square" lIns="42167" tIns="42167" rIns="42167" bIns="42167" numCol="1" anchor="ctr">
                  <a:noAutofit/>
                </a:bodyPr>
                <a:lstStyle/>
                <a:p>
                  <a:pPr defTabSz="912812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47" name="Circle"/>
                <p:cNvSpPr/>
                <p:nvPr/>
              </p:nvSpPr>
              <p:spPr>
                <a:xfrm>
                  <a:off x="47655" y="44864"/>
                  <a:ext cx="87956" cy="87923"/>
                </a:xfrm>
                <a:prstGeom prst="ellipse">
                  <a:avLst/>
                </a:prstGeom>
                <a:solidFill>
                  <a:srgbClr val="8AE0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2167" tIns="42167" rIns="42167" bIns="42167" numCol="1" anchor="ctr">
                  <a:noAutofit/>
                </a:bodyPr>
                <a:lstStyle/>
                <a:p>
                  <a:pPr defTabSz="912812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551" name="Group"/>
              <p:cNvGrpSpPr/>
              <p:nvPr/>
            </p:nvGrpSpPr>
            <p:grpSpPr>
              <a:xfrm>
                <a:off x="-1" y="531127"/>
                <a:ext cx="183267" cy="177652"/>
                <a:chOff x="0" y="0"/>
                <a:chExt cx="183265" cy="177650"/>
              </a:xfrm>
            </p:grpSpPr>
            <p:sp>
              <p:nvSpPr>
                <p:cNvPr id="549" name="Circle"/>
                <p:cNvSpPr/>
                <p:nvPr/>
              </p:nvSpPr>
              <p:spPr>
                <a:xfrm>
                  <a:off x="-1" y="0"/>
                  <a:ext cx="183267" cy="177651"/>
                </a:xfrm>
                <a:prstGeom prst="ellipse">
                  <a:avLst/>
                </a:prstGeom>
                <a:noFill/>
                <a:ln w="12700" cap="flat">
                  <a:solidFill>
                    <a:srgbClr val="56C1FF"/>
                  </a:solidFill>
                  <a:prstDash val="solid"/>
                  <a:miter lim="400000"/>
                </a:ln>
                <a:effectLst/>
              </p:spPr>
              <p:txBody>
                <a:bodyPr wrap="square" lIns="42167" tIns="42167" rIns="42167" bIns="42167" numCol="1" anchor="ctr">
                  <a:noAutofit/>
                </a:bodyPr>
                <a:lstStyle/>
                <a:p>
                  <a:pPr defTabSz="912812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50" name="Circle"/>
                <p:cNvSpPr/>
                <p:nvPr/>
              </p:nvSpPr>
              <p:spPr>
                <a:xfrm>
                  <a:off x="47655" y="44864"/>
                  <a:ext cx="87956" cy="87923"/>
                </a:xfrm>
                <a:prstGeom prst="ellipse">
                  <a:avLst/>
                </a:prstGeom>
                <a:solidFill>
                  <a:srgbClr val="8AE0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2167" tIns="42167" rIns="42167" bIns="42167" numCol="1" anchor="ctr">
                  <a:noAutofit/>
                </a:bodyPr>
                <a:lstStyle/>
                <a:p>
                  <a:pPr defTabSz="912812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554" name="Group"/>
              <p:cNvGrpSpPr/>
              <p:nvPr/>
            </p:nvGrpSpPr>
            <p:grpSpPr>
              <a:xfrm>
                <a:off x="-1" y="2124510"/>
                <a:ext cx="183267" cy="177652"/>
                <a:chOff x="0" y="0"/>
                <a:chExt cx="183265" cy="177650"/>
              </a:xfrm>
            </p:grpSpPr>
            <p:sp>
              <p:nvSpPr>
                <p:cNvPr id="552" name="Circle"/>
                <p:cNvSpPr/>
                <p:nvPr/>
              </p:nvSpPr>
              <p:spPr>
                <a:xfrm>
                  <a:off x="-1" y="-1"/>
                  <a:ext cx="183267" cy="177652"/>
                </a:xfrm>
                <a:prstGeom prst="ellipse">
                  <a:avLst/>
                </a:prstGeom>
                <a:noFill/>
                <a:ln w="12700" cap="flat">
                  <a:solidFill>
                    <a:srgbClr val="56C1FF"/>
                  </a:solidFill>
                  <a:prstDash val="solid"/>
                  <a:miter lim="400000"/>
                </a:ln>
                <a:effectLst/>
              </p:spPr>
              <p:txBody>
                <a:bodyPr wrap="square" lIns="42167" tIns="42167" rIns="42167" bIns="42167" numCol="1" anchor="ctr">
                  <a:noAutofit/>
                </a:bodyPr>
                <a:lstStyle/>
                <a:p>
                  <a:pPr defTabSz="912812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53" name="Circle"/>
                <p:cNvSpPr/>
                <p:nvPr/>
              </p:nvSpPr>
              <p:spPr>
                <a:xfrm>
                  <a:off x="47655" y="44864"/>
                  <a:ext cx="87956" cy="87923"/>
                </a:xfrm>
                <a:prstGeom prst="ellipse">
                  <a:avLst/>
                </a:prstGeom>
                <a:solidFill>
                  <a:srgbClr val="8AE0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2167" tIns="42167" rIns="42167" bIns="42167" numCol="1" anchor="ctr">
                  <a:noAutofit/>
                </a:bodyPr>
                <a:lstStyle/>
                <a:p>
                  <a:pPr defTabSz="912812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557" name="Group"/>
              <p:cNvGrpSpPr/>
              <p:nvPr/>
            </p:nvGrpSpPr>
            <p:grpSpPr>
              <a:xfrm>
                <a:off x="0" y="2655638"/>
                <a:ext cx="183266" cy="177651"/>
                <a:chOff x="0" y="0"/>
                <a:chExt cx="183265" cy="177650"/>
              </a:xfrm>
            </p:grpSpPr>
            <p:sp>
              <p:nvSpPr>
                <p:cNvPr id="555" name="Circle"/>
                <p:cNvSpPr/>
                <p:nvPr/>
              </p:nvSpPr>
              <p:spPr>
                <a:xfrm>
                  <a:off x="-1" y="-1"/>
                  <a:ext cx="183267" cy="177652"/>
                </a:xfrm>
                <a:prstGeom prst="ellipse">
                  <a:avLst/>
                </a:prstGeom>
                <a:noFill/>
                <a:ln w="12700" cap="flat">
                  <a:solidFill>
                    <a:srgbClr val="56C1FF"/>
                  </a:solidFill>
                  <a:prstDash val="solid"/>
                  <a:miter lim="400000"/>
                </a:ln>
                <a:effectLst/>
              </p:spPr>
              <p:txBody>
                <a:bodyPr wrap="square" lIns="42167" tIns="42167" rIns="42167" bIns="42167" numCol="1" anchor="ctr">
                  <a:noAutofit/>
                </a:bodyPr>
                <a:lstStyle/>
                <a:p>
                  <a:pPr defTabSz="912812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556" name="Circle"/>
                <p:cNvSpPr/>
                <p:nvPr/>
              </p:nvSpPr>
              <p:spPr>
                <a:xfrm>
                  <a:off x="47655" y="44864"/>
                  <a:ext cx="87956" cy="87923"/>
                </a:xfrm>
                <a:prstGeom prst="ellipse">
                  <a:avLst/>
                </a:prstGeom>
                <a:solidFill>
                  <a:srgbClr val="8AE0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42167" tIns="42167" rIns="42167" bIns="42167" numCol="1" anchor="ctr">
                  <a:noAutofit/>
                </a:bodyPr>
                <a:lstStyle/>
                <a:p>
                  <a:pPr defTabSz="912812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2" name="POWERLOK Benefit Summary"/>
          <p:cNvSpPr txBox="1"/>
          <p:nvPr/>
        </p:nvSpPr>
        <p:spPr>
          <a:xfrm>
            <a:off x="2463265" y="609135"/>
            <a:ext cx="21227776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POWERLOK Benefit Summary</a:t>
            </a:r>
          </a:p>
        </p:txBody>
      </p:sp>
      <p:sp>
        <p:nvSpPr>
          <p:cNvPr id="153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3063" r="0" b="0"/>
          <a:stretch>
            <a:fillRect/>
          </a:stretch>
        </p:blipFill>
        <p:spPr>
          <a:xfrm>
            <a:off x="3514923" y="2612108"/>
            <a:ext cx="17354289" cy="10781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76" name="Group"/>
          <p:cNvGrpSpPr/>
          <p:nvPr/>
        </p:nvGrpSpPr>
        <p:grpSpPr>
          <a:xfrm>
            <a:off x="45262" y="3429235"/>
            <a:ext cx="25457944" cy="8955329"/>
            <a:chOff x="0" y="-1"/>
            <a:chExt cx="25457942" cy="8955328"/>
          </a:xfrm>
        </p:grpSpPr>
        <p:grpSp>
          <p:nvGrpSpPr>
            <p:cNvPr id="164" name="Group"/>
            <p:cNvGrpSpPr/>
            <p:nvPr/>
          </p:nvGrpSpPr>
          <p:grpSpPr>
            <a:xfrm rot="17109710">
              <a:off x="10788442" y="-7744710"/>
              <a:ext cx="2545526" cy="24302591"/>
              <a:chOff x="0" y="0"/>
              <a:chExt cx="2545524" cy="24302589"/>
            </a:xfrm>
          </p:grpSpPr>
          <p:grpSp>
            <p:nvGrpSpPr>
              <p:cNvPr id="162" name="Group"/>
              <p:cNvGrpSpPr/>
              <p:nvPr/>
            </p:nvGrpSpPr>
            <p:grpSpPr>
              <a:xfrm>
                <a:off x="-1" y="-1"/>
                <a:ext cx="1401863" cy="24302591"/>
                <a:chOff x="0" y="0"/>
                <a:chExt cx="1401861" cy="24302589"/>
              </a:xfrm>
            </p:grpSpPr>
            <p:grpSp>
              <p:nvGrpSpPr>
                <p:cNvPr id="160" name="Group"/>
                <p:cNvGrpSpPr/>
                <p:nvPr/>
              </p:nvGrpSpPr>
              <p:grpSpPr>
                <a:xfrm>
                  <a:off x="-1" y="27095"/>
                  <a:ext cx="1401863" cy="24275495"/>
                  <a:chOff x="0" y="0"/>
                  <a:chExt cx="1401861" cy="24275493"/>
                </a:xfrm>
              </p:grpSpPr>
              <p:pic>
                <p:nvPicPr>
                  <p:cNvPr id="158" name="PL8732M-10C.png" descr="PL8732M-10C.png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rcRect l="911" t="0" r="0" b="0"/>
                  <a:stretch>
                    <a:fillRect/>
                  </a:stretch>
                </p:blipFill>
                <p:spPr>
                  <a:xfrm rot="5400000">
                    <a:off x="-11511890" y="11530997"/>
                    <a:ext cx="24256387" cy="123260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59" name="PL8608M-10B.png" descr="PL8608M-10B.png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rcRect l="1885" t="3458" r="92452" b="1152"/>
                  <a:stretch>
                    <a:fillRect/>
                  </a:stretch>
                </p:blipFill>
                <p:spPr>
                  <a:xfrm rot="5400000">
                    <a:off x="5672" y="1235"/>
                    <a:ext cx="1397425" cy="139495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79" name="Connection Line"/>
                <p:cNvSpPr/>
                <p:nvPr/>
              </p:nvSpPr>
              <p:spPr>
                <a:xfrm>
                  <a:off x="790459" y="0"/>
                  <a:ext cx="220394" cy="4978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12283" y="15495"/>
                        <a:pt x="19483" y="8295"/>
                        <a:pt x="21600" y="0"/>
                      </a:cubicBezTo>
                    </a:path>
                  </a:pathLst>
                </a:custGeom>
                <a:noFill/>
                <a:ln w="889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</p:grpSp>
          <p:pic>
            <p:nvPicPr>
              <p:cNvPr id="163" name="PL8608M-10B.png" descr="PL8608M-10B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637" t="0" r="0" b="0"/>
              <a:stretch>
                <a:fillRect/>
              </a:stretch>
            </p:blipFill>
            <p:spPr>
              <a:xfrm rot="5400000">
                <a:off x="-10322417" y="11432789"/>
                <a:ext cx="24273500" cy="14623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5" name="100% Robotically Soldered…"/>
            <p:cNvSpPr txBox="1"/>
            <p:nvPr/>
          </p:nvSpPr>
          <p:spPr>
            <a:xfrm>
              <a:off x="6203748" y="301551"/>
              <a:ext cx="7190470" cy="1092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584200">
                <a:defRPr b="1" spc="-84" sz="2800"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t>100% Robotically Soldered</a:t>
              </a:r>
            </a:p>
            <a:p>
              <a:pPr algn="l" defTabSz="584200">
                <a:defRPr spc="-84" sz="2800"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t>From line input to every outlet.</a:t>
              </a:r>
            </a:p>
          </p:txBody>
        </p:sp>
        <p:sp>
          <p:nvSpPr>
            <p:cNvPr id="166" name="Slimmest Profile to 80A…"/>
            <p:cNvSpPr txBox="1"/>
            <p:nvPr/>
          </p:nvSpPr>
          <p:spPr>
            <a:xfrm>
              <a:off x="9507351" y="7449903"/>
              <a:ext cx="5618978" cy="1505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r" defTabSz="584200">
                <a:defRPr spc="-84" sz="2800"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rPr b="1">
                  <a:latin typeface="Avenir Next Regular"/>
                  <a:ea typeface="Avenir Next Regular"/>
                  <a:cs typeface="Avenir Next Regular"/>
                  <a:sym typeface="Avenir Next Regular"/>
                </a:rPr>
                <a:t>Slimmest Profile to 80A</a:t>
              </a:r>
              <a:endParaRPr b="1"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  <a:p>
              <a:pPr algn="r" defTabSz="584200">
                <a:defRPr spc="-84" sz="2800"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t>2.2” wide X 2” deep</a:t>
              </a:r>
            </a:p>
            <a:p>
              <a:pPr algn="r" defTabSz="584200">
                <a:defRPr spc="-84" sz="2800"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t>72 &amp; 82” lengths are standard.</a:t>
              </a:r>
            </a:p>
          </p:txBody>
        </p:sp>
        <p:sp>
          <p:nvSpPr>
            <p:cNvPr id="167" name="Line"/>
            <p:cNvSpPr/>
            <p:nvPr/>
          </p:nvSpPr>
          <p:spPr>
            <a:xfrm>
              <a:off x="2921518" y="587841"/>
              <a:ext cx="2994151" cy="1"/>
            </a:xfrm>
            <a:prstGeom prst="line">
              <a:avLst/>
            </a:prstGeom>
            <a:noFill/>
            <a:ln w="25400" cap="flat">
              <a:solidFill>
                <a:srgbClr val="65A5F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68" name="Line"/>
            <p:cNvSpPr/>
            <p:nvPr/>
          </p:nvSpPr>
          <p:spPr>
            <a:xfrm>
              <a:off x="15340671" y="7715318"/>
              <a:ext cx="2994151" cy="1"/>
            </a:xfrm>
            <a:prstGeom prst="line">
              <a:avLst/>
            </a:prstGeom>
            <a:noFill/>
            <a:ln w="25400" cap="flat">
              <a:solidFill>
                <a:srgbClr val="65A5F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69" name="Line"/>
            <p:cNvSpPr/>
            <p:nvPr/>
          </p:nvSpPr>
          <p:spPr>
            <a:xfrm>
              <a:off x="7426318" y="5529883"/>
              <a:ext cx="2810743" cy="1"/>
            </a:xfrm>
            <a:prstGeom prst="line">
              <a:avLst/>
            </a:prstGeom>
            <a:noFill/>
            <a:ln w="25400" cap="flat">
              <a:solidFill>
                <a:srgbClr val="65A5F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70" name="Line"/>
            <p:cNvSpPr/>
            <p:nvPr/>
          </p:nvSpPr>
          <p:spPr>
            <a:xfrm>
              <a:off x="15124562" y="4029837"/>
              <a:ext cx="2994150" cy="1"/>
            </a:xfrm>
            <a:prstGeom prst="line">
              <a:avLst/>
            </a:prstGeom>
            <a:noFill/>
            <a:ln w="25400" cap="flat">
              <a:solidFill>
                <a:srgbClr val="65A5F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71" name="0.5% Accuracy &amp; Touchscreen Display Thermal, circuit and PDU Monitoring."/>
            <p:cNvSpPr txBox="1"/>
            <p:nvPr/>
          </p:nvSpPr>
          <p:spPr>
            <a:xfrm>
              <a:off x="453577" y="5258030"/>
              <a:ext cx="6818602" cy="1092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r" defTabSz="584200">
                <a:defRPr spc="-84" sz="2800"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rPr b="1">
                  <a:latin typeface="Avenir Next Regular"/>
                  <a:ea typeface="Avenir Next Regular"/>
                  <a:cs typeface="Avenir Next Regular"/>
                  <a:sym typeface="Avenir Next Regular"/>
                </a:rPr>
                <a:t>0.5% Accuracy &amp; Touchscreen Display</a:t>
              </a:r>
              <a:r>
                <a:t> Thermal, circuit and PDU Monitoring.</a:t>
              </a:r>
            </a:p>
          </p:txBody>
        </p:sp>
        <p:sp>
          <p:nvSpPr>
            <p:cNvPr id="172" name="Line"/>
            <p:cNvSpPr/>
            <p:nvPr/>
          </p:nvSpPr>
          <p:spPr>
            <a:xfrm>
              <a:off x="8424196" y="5041251"/>
              <a:ext cx="1820057" cy="483026"/>
            </a:xfrm>
            <a:prstGeom prst="line">
              <a:avLst/>
            </a:prstGeom>
            <a:noFill/>
            <a:ln w="25400" cap="flat">
              <a:solidFill>
                <a:srgbClr val="65A5F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73" name="9 Circuits at 415V 3PH (34.4 KW)…"/>
            <p:cNvSpPr txBox="1"/>
            <p:nvPr/>
          </p:nvSpPr>
          <p:spPr>
            <a:xfrm>
              <a:off x="18267472" y="3748119"/>
              <a:ext cx="7190471" cy="1092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584200">
                <a:defRPr b="1" spc="-84" sz="2800"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t>9 Circuits at 415V 3PH (34.4 KW)</a:t>
              </a:r>
            </a:p>
            <a:p>
              <a:pPr algn="l" defTabSz="584200">
                <a:defRPr spc="-84" sz="2800"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t>6 Circuits at 240V 3PH (17.2 KW)</a:t>
              </a:r>
            </a:p>
          </p:txBody>
        </p:sp>
        <p:sp>
          <p:nvSpPr>
            <p:cNvPr id="174" name="Reliable Cord Locking…"/>
            <p:cNvSpPr txBox="1"/>
            <p:nvPr/>
          </p:nvSpPr>
          <p:spPr>
            <a:xfrm>
              <a:off x="12748892" y="2174835"/>
              <a:ext cx="5475367" cy="1092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584200">
                <a:defRPr spc="-84" sz="2800"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rPr b="1">
                  <a:latin typeface="Avenir Next Regular"/>
                  <a:ea typeface="Avenir Next Regular"/>
                  <a:cs typeface="Avenir Next Regular"/>
                  <a:sym typeface="Avenir Next Regular"/>
                </a:rPr>
                <a:t>Reliable Cord Locking</a:t>
              </a:r>
              <a:endParaRPr b="1"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  <a:p>
              <a:pPr algn="l" defTabSz="584200">
                <a:defRPr spc="-84" sz="2800"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t>Using standard cords.</a:t>
              </a:r>
            </a:p>
          </p:txBody>
        </p:sp>
        <p:sp>
          <p:nvSpPr>
            <p:cNvPr id="175" name="Line"/>
            <p:cNvSpPr/>
            <p:nvPr/>
          </p:nvSpPr>
          <p:spPr>
            <a:xfrm>
              <a:off x="9523698" y="2454026"/>
              <a:ext cx="2994151" cy="1"/>
            </a:xfrm>
            <a:prstGeom prst="line">
              <a:avLst/>
            </a:prstGeom>
            <a:noFill/>
            <a:ln w="25400" cap="flat">
              <a:solidFill>
                <a:srgbClr val="65A5F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77" name="Slim Profile plus Advanced Features"/>
          <p:cNvSpPr txBox="1"/>
          <p:nvPr/>
        </p:nvSpPr>
        <p:spPr>
          <a:xfrm>
            <a:off x="2463265" y="609135"/>
            <a:ext cx="21227776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Slim Profile plus Advanced Features</a:t>
            </a:r>
          </a:p>
        </p:txBody>
      </p:sp>
      <p:sp>
        <p:nvSpPr>
          <p:cNvPr id="178" name="To 34.4 kW in compact 2.2 x 2” chassis."/>
          <p:cNvSpPr txBox="1"/>
          <p:nvPr/>
        </p:nvSpPr>
        <p:spPr>
          <a:xfrm>
            <a:off x="14023863" y="2387296"/>
            <a:ext cx="9383940" cy="78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lnSpc>
                <a:spcPct val="110000"/>
              </a:lnSpc>
              <a:defRPr spc="-119" sz="4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To 34.4 kW in compact 2.2 x 2” chassis.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2" name="EXAMPLE SHOWN - SEE POWERLOK CONFIGURATION TABLE FOR FEATURES"/>
          <p:cNvSpPr txBox="1"/>
          <p:nvPr/>
        </p:nvSpPr>
        <p:spPr>
          <a:xfrm>
            <a:off x="5377252" y="2929130"/>
            <a:ext cx="15399803" cy="2166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defTabSz="912812">
              <a:defRPr sz="4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Multi-bay or More Power in Same PDU Footprint</a:t>
            </a:r>
          </a:p>
          <a:p>
            <a:pPr defTabSz="912812">
              <a:defRPr sz="34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Vertically Stacking Lengths | 24”, 36”, 41” to Make 72” (42U) or 82” (48U).</a:t>
            </a:r>
          </a:p>
        </p:txBody>
      </p:sp>
      <p:sp>
        <p:nvSpPr>
          <p:cNvPr id="183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46855" r="0" b="0"/>
          <a:stretch>
            <a:fillRect/>
          </a:stretch>
        </p:blipFill>
        <p:spPr>
          <a:xfrm rot="912001">
            <a:off x="-82369" y="7016843"/>
            <a:ext cx="24567095" cy="306048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Angled Whip Entry &amp; More Power in Same PDU Footprint"/>
          <p:cNvSpPr txBox="1"/>
          <p:nvPr/>
        </p:nvSpPr>
        <p:spPr>
          <a:xfrm>
            <a:off x="2463265" y="609135"/>
            <a:ext cx="21227776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Angled Whip Entry &amp; More Power in Same PDU Footprint</a:t>
            </a:r>
          </a:p>
        </p:txBody>
      </p:sp>
      <p:sp>
        <p:nvSpPr>
          <p:cNvPr id="186" name="Angled Whip Entry…"/>
          <p:cNvSpPr txBox="1"/>
          <p:nvPr/>
        </p:nvSpPr>
        <p:spPr>
          <a:xfrm>
            <a:off x="4295774" y="10897838"/>
            <a:ext cx="8077285" cy="1092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defTabSz="584200">
              <a:defRPr spc="-84" sz="28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b="1">
                <a:latin typeface="Avenir Next Regular"/>
                <a:ea typeface="Avenir Next Regular"/>
                <a:cs typeface="Avenir Next Regular"/>
                <a:sym typeface="Avenir Next Regular"/>
              </a:rPr>
              <a:t>Angled Whip Entry</a:t>
            </a:r>
            <a:endParaRPr b="1"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algn="r" defTabSz="584200">
              <a:defRPr spc="-84" sz="28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Allows stacking / Eliminates Obstruction</a:t>
            </a:r>
          </a:p>
        </p:txBody>
      </p:sp>
      <p:sp>
        <p:nvSpPr>
          <p:cNvPr id="187" name="Line"/>
          <p:cNvSpPr/>
          <p:nvPr/>
        </p:nvSpPr>
        <p:spPr>
          <a:xfrm>
            <a:off x="12587401" y="11163253"/>
            <a:ext cx="2994151" cy="1"/>
          </a:xfrm>
          <a:prstGeom prst="line">
            <a:avLst/>
          </a:prstGeom>
          <a:ln w="25400">
            <a:solidFill>
              <a:srgbClr val="65A5F4"/>
            </a:solidFill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0" name="PDU Selector - Over 1400 models with &lt; 5 week delivery"/>
          <p:cNvSpPr txBox="1"/>
          <p:nvPr/>
        </p:nvSpPr>
        <p:spPr>
          <a:xfrm>
            <a:off x="2476437" y="518508"/>
            <a:ext cx="20580915" cy="756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PDU Selector - Over 1400 models with &lt; 5 week delivery</a:t>
            </a:r>
          </a:p>
        </p:txBody>
      </p:sp>
      <p:grpSp>
        <p:nvGrpSpPr>
          <p:cNvPr id="199" name="Group"/>
          <p:cNvGrpSpPr/>
          <p:nvPr/>
        </p:nvGrpSpPr>
        <p:grpSpPr>
          <a:xfrm>
            <a:off x="409367" y="2435316"/>
            <a:ext cx="23692266" cy="11051469"/>
            <a:chOff x="0" y="0"/>
            <a:chExt cx="23692265" cy="11051468"/>
          </a:xfrm>
        </p:grpSpPr>
        <p:pic>
          <p:nvPicPr>
            <p:cNvPr id="19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485731"/>
              <a:ext cx="10040102" cy="7973399"/>
            </a:xfrm>
            <a:prstGeom prst="rect">
              <a:avLst/>
            </a:prstGeom>
            <a:ln w="25400" cap="flat">
              <a:solidFill>
                <a:schemeClr val="accent1">
                  <a:satOff val="-36923"/>
                  <a:lumOff val="30882"/>
                </a:schemeClr>
              </a:solidFill>
              <a:prstDash val="solid"/>
              <a:round/>
            </a:ln>
            <a:effectLst>
              <a:outerShdw sx="100000" sy="100000" kx="0" ky="0" algn="b" rotWithShape="0" blurRad="12700" dist="0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19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181092" y="5522190"/>
              <a:ext cx="14634706" cy="5529279"/>
            </a:xfrm>
            <a:prstGeom prst="rect">
              <a:avLst/>
            </a:prstGeom>
            <a:ln w="25400" cap="flat">
              <a:solidFill>
                <a:schemeClr val="accent1">
                  <a:satOff val="-36923"/>
                  <a:lumOff val="30882"/>
                </a:schemeClr>
              </a:solidFill>
              <a:prstDash val="solid"/>
              <a:round/>
            </a:ln>
            <a:effectLst>
              <a:outerShdw sx="100000" sy="100000" kx="0" ky="0" algn="b" rotWithShape="0" blurRad="12700" dist="0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19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303165" y="680164"/>
              <a:ext cx="14389101" cy="4483101"/>
            </a:xfrm>
            <a:prstGeom prst="rect">
              <a:avLst/>
            </a:prstGeom>
            <a:ln w="25400" cap="flat">
              <a:solidFill>
                <a:schemeClr val="accent1">
                  <a:satOff val="-36923"/>
                  <a:lumOff val="30882"/>
                </a:schemeClr>
              </a:solidFill>
              <a:prstDash val="solid"/>
              <a:round/>
            </a:ln>
            <a:effectLst>
              <a:outerShdw sx="100000" sy="100000" kx="0" ky="0" algn="b" rotWithShape="0" blurRad="12700" dist="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201" name="Connection Line"/>
            <p:cNvSpPr/>
            <p:nvPr/>
          </p:nvSpPr>
          <p:spPr>
            <a:xfrm>
              <a:off x="5714176" y="8375278"/>
              <a:ext cx="1190455" cy="1143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21532" y="21600"/>
                  </a:moveTo>
                  <a:cubicBezTo>
                    <a:pt x="7109" y="20839"/>
                    <a:pt x="-68" y="13639"/>
                    <a:pt x="0" y="0"/>
                  </a:cubicBezTo>
                </a:path>
              </a:pathLst>
            </a:custGeom>
            <a:noFill/>
            <a:ln w="139700" cap="flat">
              <a:solidFill>
                <a:srgbClr val="6A867C"/>
              </a:solidFill>
              <a:prstDash val="solid"/>
              <a:round/>
              <a:headEnd type="arrow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02" name="Connection Line"/>
            <p:cNvSpPr/>
            <p:nvPr/>
          </p:nvSpPr>
          <p:spPr>
            <a:xfrm>
              <a:off x="22441627" y="5555613"/>
              <a:ext cx="619618" cy="1464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39" h="21600" fill="norm" stroke="1" extrusionOk="0">
                  <a:moveTo>
                    <a:pt x="13218" y="0"/>
                  </a:moveTo>
                  <a:cubicBezTo>
                    <a:pt x="21600" y="10968"/>
                    <a:pt x="17194" y="18168"/>
                    <a:pt x="0" y="21600"/>
                  </a:cubicBezTo>
                </a:path>
              </a:pathLst>
            </a:custGeom>
            <a:noFill/>
            <a:ln w="139700" cap="flat">
              <a:solidFill>
                <a:srgbClr val="6A867C"/>
              </a:solidFill>
              <a:prstDash val="solid"/>
              <a:round/>
              <a:headEnd type="arrow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196" name="1"/>
            <p:cNvSpPr/>
            <p:nvPr/>
          </p:nvSpPr>
          <p:spPr>
            <a:xfrm>
              <a:off x="3273077" y="0"/>
              <a:ext cx="1270001" cy="1270000"/>
            </a:xfrm>
            <a:prstGeom prst="ellipse">
              <a:avLst/>
            </a:prstGeom>
            <a:solidFill>
              <a:srgbClr val="98C1B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183" tIns="40183" rIns="40183" bIns="40183" numCol="1" anchor="ctr">
              <a:no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197" name="2"/>
            <p:cNvSpPr/>
            <p:nvPr/>
          </p:nvSpPr>
          <p:spPr>
            <a:xfrm>
              <a:off x="15862715" y="5274002"/>
              <a:ext cx="1270001" cy="1270001"/>
            </a:xfrm>
            <a:prstGeom prst="ellipse">
              <a:avLst/>
            </a:prstGeom>
            <a:solidFill>
              <a:srgbClr val="98C1B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183" tIns="40183" rIns="40183" bIns="40183" numCol="1" anchor="ctr">
              <a:no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198" name="3"/>
            <p:cNvSpPr/>
            <p:nvPr/>
          </p:nvSpPr>
          <p:spPr>
            <a:xfrm>
              <a:off x="20734005" y="443485"/>
              <a:ext cx="1270001" cy="1270001"/>
            </a:xfrm>
            <a:prstGeom prst="ellipse">
              <a:avLst/>
            </a:prstGeom>
            <a:solidFill>
              <a:srgbClr val="98C1B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183" tIns="40183" rIns="40183" bIns="40183" numCol="1" anchor="ctr">
              <a:no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3</a:t>
              </a:r>
            </a:p>
          </p:txBody>
        </p:sp>
      </p:grpSp>
      <p:sp>
        <p:nvSpPr>
          <p:cNvPr id="200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5" name="PowerLOK is easy to select and delivers quickly with features not found on other Rack PDUs"/>
          <p:cNvSpPr txBox="1"/>
          <p:nvPr/>
        </p:nvSpPr>
        <p:spPr>
          <a:xfrm>
            <a:off x="5781670" y="2850120"/>
            <a:ext cx="7367208" cy="2138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 defTabSz="896214">
              <a:lnSpc>
                <a:spcPct val="90000"/>
              </a:lnSpc>
              <a:spcBef>
                <a:spcPts val="200"/>
              </a:spcBef>
              <a:defRPr b="1" sz="44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Better from the inside out</a:t>
            </a:r>
          </a:p>
          <a:p>
            <a:pPr algn="l" defTabSz="896214">
              <a:lnSpc>
                <a:spcPct val="90000"/>
              </a:lnSpc>
              <a:spcBef>
                <a:spcPts val="200"/>
              </a:spcBef>
              <a:defRPr sz="3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100% robotically soldered connections for 3X reliability and slimmest profiles.</a:t>
            </a:r>
          </a:p>
        </p:txBody>
      </p:sp>
      <p:sp>
        <p:nvSpPr>
          <p:cNvPr id="206" name="EXAMPLE SHOWN - SEE POWERLOK CONFIGURATION TABLE FOR FEATURES"/>
          <p:cNvSpPr txBox="1"/>
          <p:nvPr/>
        </p:nvSpPr>
        <p:spPr>
          <a:xfrm>
            <a:off x="977670" y="8117934"/>
            <a:ext cx="3574076" cy="211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30A 208/240V DELTA 3PH</a:t>
            </a:r>
          </a:p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35A 208/240V DELTA 3PH</a:t>
            </a:r>
          </a:p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50A 208/240V DELTA 3PH</a:t>
            </a:r>
          </a:p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60A 208/240V DELTA 3PH</a:t>
            </a:r>
          </a:p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80A 208/240V DELTA 3PH</a:t>
            </a:r>
          </a:p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Up to 23 kW’s</a:t>
            </a:r>
          </a:p>
        </p:txBody>
      </p:sp>
      <p:sp>
        <p:nvSpPr>
          <p:cNvPr id="207" name="EXAMPLE SHOWN - SEE POWERLOK CONFIGURATION TABLE FOR FEATURES"/>
          <p:cNvSpPr txBox="1"/>
          <p:nvPr/>
        </p:nvSpPr>
        <p:spPr>
          <a:xfrm>
            <a:off x="679401" y="7124930"/>
            <a:ext cx="2963135" cy="894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l" defTabSz="912812">
              <a:defRPr b="1" sz="2400">
                <a:solidFill>
                  <a:srgbClr val="D6D5D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>
                <a:solidFill>
                  <a:srgbClr val="FF751F"/>
                </a:solidFill>
              </a:rPr>
              <a:t>8400-8600</a:t>
            </a:r>
            <a:r>
              <a:rPr>
                <a:solidFill>
                  <a:srgbClr val="929292"/>
                </a:solidFill>
              </a:rPr>
              <a:t>SERIES | </a:t>
            </a:r>
            <a:endParaRPr>
              <a:solidFill>
                <a:srgbClr val="FFFFFF"/>
              </a:solidFill>
            </a:endParaRPr>
          </a:p>
          <a:p>
            <a:pPr algn="l" defTabSz="912812">
              <a:defRPr b="1" sz="2400">
                <a:solidFill>
                  <a:srgbClr val="535353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208/240V</a:t>
            </a:r>
          </a:p>
        </p:txBody>
      </p:sp>
      <p:sp>
        <p:nvSpPr>
          <p:cNvPr id="208" name="EXAMPLE SHOWN - SEE POWERLOK CONFIGURATION TABLE FOR FEATURES"/>
          <p:cNvSpPr txBox="1"/>
          <p:nvPr/>
        </p:nvSpPr>
        <p:spPr>
          <a:xfrm>
            <a:off x="989589" y="3919184"/>
            <a:ext cx="3423290" cy="2765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20A 120V</a:t>
            </a:r>
          </a:p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30A 120V</a:t>
            </a:r>
          </a:p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20A 208V 1PH</a:t>
            </a:r>
          </a:p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30A 208V 1PH</a:t>
            </a:r>
          </a:p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20A 120/208V WYE 3PH</a:t>
            </a:r>
          </a:p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30A 120/208V WYE 3PH </a:t>
            </a:r>
          </a:p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60A 208V WYE 3PH </a:t>
            </a:r>
          </a:p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Up to 17.2 kW’s</a:t>
            </a:r>
          </a:p>
        </p:txBody>
      </p:sp>
      <p:sp>
        <p:nvSpPr>
          <p:cNvPr id="209" name="EXAMPLE SHOWN - SEE POWERLOK CONFIGURATION TABLE FOR FEATURES"/>
          <p:cNvSpPr txBox="1"/>
          <p:nvPr/>
        </p:nvSpPr>
        <p:spPr>
          <a:xfrm>
            <a:off x="684844" y="2799533"/>
            <a:ext cx="2963135" cy="894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l" defTabSz="912812">
              <a:defRPr b="1" sz="2400">
                <a:solidFill>
                  <a:srgbClr val="D6D5D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>
                <a:solidFill>
                  <a:srgbClr val="FF751F"/>
                </a:solidFill>
              </a:rPr>
              <a:t>8200-8300</a:t>
            </a:r>
            <a:r>
              <a:rPr>
                <a:solidFill>
                  <a:srgbClr val="929292"/>
                </a:solidFill>
              </a:rPr>
              <a:t>SERIES | </a:t>
            </a:r>
            <a:r>
              <a:rPr>
                <a:solidFill>
                  <a:srgbClr val="646566"/>
                </a:solidFill>
              </a:rPr>
              <a:t>120/</a:t>
            </a:r>
            <a:r>
              <a:rPr>
                <a:solidFill>
                  <a:srgbClr val="535353"/>
                </a:solidFill>
              </a:rPr>
              <a:t>208V</a:t>
            </a:r>
            <a:r>
              <a:t> </a:t>
            </a:r>
          </a:p>
        </p:txBody>
      </p:sp>
      <p:grpSp>
        <p:nvGrpSpPr>
          <p:cNvPr id="234" name="Group"/>
          <p:cNvGrpSpPr/>
          <p:nvPr/>
        </p:nvGrpSpPr>
        <p:grpSpPr>
          <a:xfrm>
            <a:off x="704049" y="3994682"/>
            <a:ext cx="157867" cy="2575359"/>
            <a:chOff x="0" y="-347799"/>
            <a:chExt cx="157865" cy="2575357"/>
          </a:xfrm>
        </p:grpSpPr>
        <p:grpSp>
          <p:nvGrpSpPr>
            <p:cNvPr id="212" name="Group"/>
            <p:cNvGrpSpPr/>
            <p:nvPr/>
          </p:nvGrpSpPr>
          <p:grpSpPr>
            <a:xfrm>
              <a:off x="-1" y="0"/>
              <a:ext cx="157867" cy="152251"/>
              <a:chOff x="0" y="0"/>
              <a:chExt cx="157865" cy="152250"/>
            </a:xfrm>
          </p:grpSpPr>
          <p:sp>
            <p:nvSpPr>
              <p:cNvPr id="210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11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15" name="Group"/>
            <p:cNvGrpSpPr/>
            <p:nvPr/>
          </p:nvGrpSpPr>
          <p:grpSpPr>
            <a:xfrm>
              <a:off x="-1" y="1730338"/>
              <a:ext cx="157867" cy="152252"/>
              <a:chOff x="0" y="0"/>
              <a:chExt cx="157865" cy="152250"/>
            </a:xfrm>
          </p:grpSpPr>
          <p:sp>
            <p:nvSpPr>
              <p:cNvPr id="213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14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18" name="Group"/>
            <p:cNvGrpSpPr/>
            <p:nvPr/>
          </p:nvGrpSpPr>
          <p:grpSpPr>
            <a:xfrm>
              <a:off x="-1" y="691269"/>
              <a:ext cx="157867" cy="152251"/>
              <a:chOff x="0" y="0"/>
              <a:chExt cx="157865" cy="152250"/>
            </a:xfrm>
          </p:grpSpPr>
          <p:sp>
            <p:nvSpPr>
              <p:cNvPr id="216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17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21" name="Group"/>
            <p:cNvGrpSpPr/>
            <p:nvPr/>
          </p:nvGrpSpPr>
          <p:grpSpPr>
            <a:xfrm>
              <a:off x="-1" y="1036237"/>
              <a:ext cx="157867" cy="152252"/>
              <a:chOff x="0" y="0"/>
              <a:chExt cx="157865" cy="152250"/>
            </a:xfrm>
          </p:grpSpPr>
          <p:sp>
            <p:nvSpPr>
              <p:cNvPr id="219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0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24" name="Group"/>
            <p:cNvGrpSpPr/>
            <p:nvPr/>
          </p:nvGrpSpPr>
          <p:grpSpPr>
            <a:xfrm>
              <a:off x="-1" y="346301"/>
              <a:ext cx="157867" cy="152251"/>
              <a:chOff x="0" y="0"/>
              <a:chExt cx="157865" cy="152250"/>
            </a:xfrm>
          </p:grpSpPr>
          <p:sp>
            <p:nvSpPr>
              <p:cNvPr id="222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3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27" name="Group"/>
            <p:cNvGrpSpPr/>
            <p:nvPr/>
          </p:nvGrpSpPr>
          <p:grpSpPr>
            <a:xfrm>
              <a:off x="-1" y="1377357"/>
              <a:ext cx="157867" cy="152251"/>
              <a:chOff x="0" y="0"/>
              <a:chExt cx="157865" cy="152250"/>
            </a:xfrm>
          </p:grpSpPr>
          <p:sp>
            <p:nvSpPr>
              <p:cNvPr id="225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6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30" name="Group"/>
            <p:cNvGrpSpPr/>
            <p:nvPr/>
          </p:nvGrpSpPr>
          <p:grpSpPr>
            <a:xfrm>
              <a:off x="-1" y="-347800"/>
              <a:ext cx="157867" cy="152251"/>
              <a:chOff x="0" y="0"/>
              <a:chExt cx="157865" cy="152250"/>
            </a:xfrm>
          </p:grpSpPr>
          <p:sp>
            <p:nvSpPr>
              <p:cNvPr id="228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9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33" name="Group"/>
            <p:cNvGrpSpPr/>
            <p:nvPr/>
          </p:nvGrpSpPr>
          <p:grpSpPr>
            <a:xfrm>
              <a:off x="0" y="2075307"/>
              <a:ext cx="157866" cy="152251"/>
              <a:chOff x="0" y="0"/>
              <a:chExt cx="157865" cy="152250"/>
            </a:xfrm>
          </p:grpSpPr>
          <p:sp>
            <p:nvSpPr>
              <p:cNvPr id="231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32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  <p:sp>
        <p:nvSpPr>
          <p:cNvPr id="235" name="EXAMPLE SHOWN - SEE POWERLOK CONFIGURATION TABLE FOR FEATURES"/>
          <p:cNvSpPr txBox="1"/>
          <p:nvPr/>
        </p:nvSpPr>
        <p:spPr>
          <a:xfrm>
            <a:off x="692469" y="10689129"/>
            <a:ext cx="2963135" cy="89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l" defTabSz="912812">
              <a:defRPr b="1" sz="2400">
                <a:solidFill>
                  <a:srgbClr val="D6D5D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>
                <a:solidFill>
                  <a:srgbClr val="FF751F"/>
                </a:solidFill>
              </a:rPr>
              <a:t>8700-8800</a:t>
            </a:r>
            <a:r>
              <a:rPr>
                <a:solidFill>
                  <a:srgbClr val="929292"/>
                </a:solidFill>
              </a:rPr>
              <a:t>SERIES | </a:t>
            </a:r>
            <a:r>
              <a:rPr>
                <a:solidFill>
                  <a:srgbClr val="535353"/>
                </a:solidFill>
              </a:rPr>
              <a:t>240/415V</a:t>
            </a:r>
          </a:p>
        </p:txBody>
      </p:sp>
      <p:grpSp>
        <p:nvGrpSpPr>
          <p:cNvPr id="254" name="Group"/>
          <p:cNvGrpSpPr/>
          <p:nvPr/>
        </p:nvGrpSpPr>
        <p:grpSpPr>
          <a:xfrm>
            <a:off x="704049" y="8195199"/>
            <a:ext cx="157867" cy="1882590"/>
            <a:chOff x="0" y="0"/>
            <a:chExt cx="157865" cy="1882589"/>
          </a:xfrm>
        </p:grpSpPr>
        <p:grpSp>
          <p:nvGrpSpPr>
            <p:cNvPr id="238" name="Group"/>
            <p:cNvGrpSpPr/>
            <p:nvPr/>
          </p:nvGrpSpPr>
          <p:grpSpPr>
            <a:xfrm>
              <a:off x="-1" y="0"/>
              <a:ext cx="157867" cy="152251"/>
              <a:chOff x="0" y="0"/>
              <a:chExt cx="157865" cy="152250"/>
            </a:xfrm>
          </p:grpSpPr>
          <p:sp>
            <p:nvSpPr>
              <p:cNvPr id="236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37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41" name="Group"/>
            <p:cNvGrpSpPr/>
            <p:nvPr/>
          </p:nvGrpSpPr>
          <p:grpSpPr>
            <a:xfrm>
              <a:off x="-1" y="1730338"/>
              <a:ext cx="157867" cy="152252"/>
              <a:chOff x="0" y="0"/>
              <a:chExt cx="157865" cy="152250"/>
            </a:xfrm>
          </p:grpSpPr>
          <p:sp>
            <p:nvSpPr>
              <p:cNvPr id="239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40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44" name="Group"/>
            <p:cNvGrpSpPr/>
            <p:nvPr/>
          </p:nvGrpSpPr>
          <p:grpSpPr>
            <a:xfrm>
              <a:off x="-1" y="691269"/>
              <a:ext cx="157867" cy="152251"/>
              <a:chOff x="0" y="0"/>
              <a:chExt cx="157865" cy="152250"/>
            </a:xfrm>
          </p:grpSpPr>
          <p:sp>
            <p:nvSpPr>
              <p:cNvPr id="242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43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47" name="Group"/>
            <p:cNvGrpSpPr/>
            <p:nvPr/>
          </p:nvGrpSpPr>
          <p:grpSpPr>
            <a:xfrm>
              <a:off x="-1" y="1036237"/>
              <a:ext cx="157867" cy="152252"/>
              <a:chOff x="0" y="0"/>
              <a:chExt cx="157865" cy="152250"/>
            </a:xfrm>
          </p:grpSpPr>
          <p:sp>
            <p:nvSpPr>
              <p:cNvPr id="245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46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50" name="Group"/>
            <p:cNvGrpSpPr/>
            <p:nvPr/>
          </p:nvGrpSpPr>
          <p:grpSpPr>
            <a:xfrm>
              <a:off x="-1" y="346301"/>
              <a:ext cx="157867" cy="152251"/>
              <a:chOff x="0" y="0"/>
              <a:chExt cx="157865" cy="152250"/>
            </a:xfrm>
          </p:grpSpPr>
          <p:sp>
            <p:nvSpPr>
              <p:cNvPr id="248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49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53" name="Group"/>
            <p:cNvGrpSpPr/>
            <p:nvPr/>
          </p:nvGrpSpPr>
          <p:grpSpPr>
            <a:xfrm>
              <a:off x="-1" y="1377357"/>
              <a:ext cx="157867" cy="152251"/>
              <a:chOff x="0" y="0"/>
              <a:chExt cx="157865" cy="152250"/>
            </a:xfrm>
          </p:grpSpPr>
          <p:sp>
            <p:nvSpPr>
              <p:cNvPr id="251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2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  <p:sp>
        <p:nvSpPr>
          <p:cNvPr id="255" name="EXAMPLE SHOWN - SEE POWERLOK CONFIGURATION TABLE FOR FEATURES"/>
          <p:cNvSpPr txBox="1"/>
          <p:nvPr/>
        </p:nvSpPr>
        <p:spPr>
          <a:xfrm>
            <a:off x="970323" y="11679825"/>
            <a:ext cx="3574076" cy="1625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20A 240/415V WYE 3PH</a:t>
            </a:r>
          </a:p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30A 240/415V WYE 3PH</a:t>
            </a:r>
          </a:p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60A 240/415V WYE 3PH</a:t>
            </a:r>
          </a:p>
          <a:p>
            <a:pPr algn="l" defTabSz="912812">
              <a:defRPr sz="2000">
                <a:solidFill>
                  <a:srgbClr val="535353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Up to 34 kW’s</a:t>
            </a:r>
          </a:p>
        </p:txBody>
      </p:sp>
      <p:grpSp>
        <p:nvGrpSpPr>
          <p:cNvPr id="268" name="Group"/>
          <p:cNvGrpSpPr/>
          <p:nvPr/>
        </p:nvGrpSpPr>
        <p:grpSpPr>
          <a:xfrm>
            <a:off x="696702" y="11757088"/>
            <a:ext cx="157867" cy="1188489"/>
            <a:chOff x="0" y="0"/>
            <a:chExt cx="157865" cy="1188488"/>
          </a:xfrm>
        </p:grpSpPr>
        <p:grpSp>
          <p:nvGrpSpPr>
            <p:cNvPr id="258" name="Group"/>
            <p:cNvGrpSpPr/>
            <p:nvPr/>
          </p:nvGrpSpPr>
          <p:grpSpPr>
            <a:xfrm>
              <a:off x="-1" y="0"/>
              <a:ext cx="157867" cy="152251"/>
              <a:chOff x="0" y="0"/>
              <a:chExt cx="157865" cy="152250"/>
            </a:xfrm>
          </p:grpSpPr>
          <p:sp>
            <p:nvSpPr>
              <p:cNvPr id="256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61" name="Group"/>
            <p:cNvGrpSpPr/>
            <p:nvPr/>
          </p:nvGrpSpPr>
          <p:grpSpPr>
            <a:xfrm>
              <a:off x="-1" y="691269"/>
              <a:ext cx="157867" cy="152251"/>
              <a:chOff x="0" y="0"/>
              <a:chExt cx="157865" cy="152250"/>
            </a:xfrm>
          </p:grpSpPr>
          <p:sp>
            <p:nvSpPr>
              <p:cNvPr id="259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64" name="Group"/>
            <p:cNvGrpSpPr/>
            <p:nvPr/>
          </p:nvGrpSpPr>
          <p:grpSpPr>
            <a:xfrm>
              <a:off x="-1" y="1036237"/>
              <a:ext cx="157867" cy="152252"/>
              <a:chOff x="0" y="0"/>
              <a:chExt cx="157865" cy="152250"/>
            </a:xfrm>
          </p:grpSpPr>
          <p:sp>
            <p:nvSpPr>
              <p:cNvPr id="262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3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67" name="Group"/>
            <p:cNvGrpSpPr/>
            <p:nvPr/>
          </p:nvGrpSpPr>
          <p:grpSpPr>
            <a:xfrm>
              <a:off x="-1" y="346301"/>
              <a:ext cx="157867" cy="152251"/>
              <a:chOff x="0" y="0"/>
              <a:chExt cx="157865" cy="152250"/>
            </a:xfrm>
          </p:grpSpPr>
          <p:sp>
            <p:nvSpPr>
              <p:cNvPr id="265" name="Circle"/>
              <p:cNvSpPr/>
              <p:nvPr/>
            </p:nvSpPr>
            <p:spPr>
              <a:xfrm>
                <a:off x="-1" y="0"/>
                <a:ext cx="157867" cy="152251"/>
              </a:xfrm>
              <a:prstGeom prst="ellipse">
                <a:avLst/>
              </a:prstGeom>
              <a:noFill/>
              <a:ln w="12700" cap="flat">
                <a:solidFill>
                  <a:srgbClr val="56C1FF"/>
                </a:solidFill>
                <a:prstDash val="solid"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6" name="Circle"/>
              <p:cNvSpPr/>
              <p:nvPr/>
            </p:nvSpPr>
            <p:spPr>
              <a:xfrm>
                <a:off x="41050" y="38449"/>
                <a:ext cx="75766" cy="75352"/>
              </a:xfrm>
              <a:prstGeom prst="ellipse">
                <a:avLst/>
              </a:prstGeom>
              <a:solidFill>
                <a:srgbClr val="8AE0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2167" tIns="42167" rIns="42167" bIns="42167" numCol="1" anchor="ctr">
                <a:noAutofit/>
              </a:bodyPr>
              <a:lstStyle/>
              <a:p>
                <a:pPr defTabSz="912812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  <p:sp>
        <p:nvSpPr>
          <p:cNvPr id="269" name="Line"/>
          <p:cNvSpPr/>
          <p:nvPr/>
        </p:nvSpPr>
        <p:spPr>
          <a:xfrm flipV="1">
            <a:off x="4903330" y="2472294"/>
            <a:ext cx="1" cy="10784768"/>
          </a:xfrm>
          <a:prstGeom prst="line">
            <a:avLst/>
          </a:prstGeom>
          <a:ln w="25400">
            <a:solidFill>
              <a:srgbClr val="9EDEFC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70" name="Group" descr="Group"/>
          <p:cNvPicPr>
            <a:picLocks noChangeAspect="1"/>
          </p:cNvPicPr>
          <p:nvPr/>
        </p:nvPicPr>
        <p:blipFill>
          <a:blip r:embed="rId2">
            <a:extLst/>
          </a:blip>
          <a:srcRect l="17996" t="2425" r="0" b="2425"/>
          <a:stretch>
            <a:fillRect/>
          </a:stretch>
        </p:blipFill>
        <p:spPr>
          <a:xfrm>
            <a:off x="15373201" y="2999675"/>
            <a:ext cx="8140904" cy="9730007"/>
          </a:xfrm>
          <a:prstGeom prst="rect">
            <a:avLst/>
          </a:prstGeom>
          <a:ln w="63500">
            <a:solidFill>
              <a:srgbClr val="000000"/>
            </a:solidFill>
          </a:ln>
        </p:spPr>
      </p:pic>
      <p:sp>
        <p:nvSpPr>
          <p:cNvPr id="271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74" name="Group"/>
          <p:cNvGrpSpPr/>
          <p:nvPr/>
        </p:nvGrpSpPr>
        <p:grpSpPr>
          <a:xfrm>
            <a:off x="8645770" y="11621234"/>
            <a:ext cx="6264801" cy="1460197"/>
            <a:chOff x="0" y="0"/>
            <a:chExt cx="6264799" cy="1460196"/>
          </a:xfrm>
        </p:grpSpPr>
        <p:pic>
          <p:nvPicPr>
            <p:cNvPr id="27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934657" cy="6938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" name="PowerLOK is Providing Something Extra"/>
            <p:cNvSpPr txBox="1"/>
            <p:nvPr/>
          </p:nvSpPr>
          <p:spPr>
            <a:xfrm>
              <a:off x="25893" y="533915"/>
              <a:ext cx="6238907" cy="926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584200">
                <a:defRPr i="1" sz="20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Evaluated to be 3X less likely to experience power connection failure. Steve Fairfax, mtechnology.</a:t>
              </a:r>
            </a:p>
          </p:txBody>
        </p:sp>
      </p:grpSp>
      <p:sp>
        <p:nvSpPr>
          <p:cNvPr id="275" name="PowerLOK is easy to select and delivers quickly with features not found on other Rack PDUs"/>
          <p:cNvSpPr txBox="1"/>
          <p:nvPr/>
        </p:nvSpPr>
        <p:spPr>
          <a:xfrm>
            <a:off x="5889271" y="9032463"/>
            <a:ext cx="7367208" cy="1625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 defTabSz="896214">
              <a:lnSpc>
                <a:spcPct val="80000"/>
              </a:lnSpc>
              <a:spcBef>
                <a:spcPts val="1000"/>
              </a:spcBef>
              <a:defRPr sz="2800"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7-Year Warranty</a:t>
            </a:r>
          </a:p>
          <a:p>
            <a:pPr algn="l" defTabSz="912812">
              <a:spcBef>
                <a:spcPts val="1000"/>
              </a:spcBef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PowerLok’s advanced deisgn and construction makes possible an industry leading </a:t>
            </a:r>
            <a:r>
              <a:rPr>
                <a:latin typeface="Avenir Next Medium"/>
                <a:ea typeface="Avenir Next Medium"/>
                <a:cs typeface="Avenir Next Medium"/>
                <a:sym typeface="Avenir Next Medium"/>
              </a:rPr>
              <a:t>7-year Warranty</a:t>
            </a:r>
            <a:r>
              <a:t>.</a:t>
            </a:r>
          </a:p>
        </p:txBody>
      </p:sp>
      <p:grpSp>
        <p:nvGrpSpPr>
          <p:cNvPr id="298" name="Group"/>
          <p:cNvGrpSpPr/>
          <p:nvPr/>
        </p:nvGrpSpPr>
        <p:grpSpPr>
          <a:xfrm>
            <a:off x="5938499" y="5153317"/>
            <a:ext cx="6008252" cy="3726912"/>
            <a:chOff x="0" y="0"/>
            <a:chExt cx="6008251" cy="3726910"/>
          </a:xfrm>
        </p:grpSpPr>
        <p:sp>
          <p:nvSpPr>
            <p:cNvPr id="276" name="EXAMPLE SHOWN - SEE POWERLOK CONFIGURATION TABLE FOR FEATURES"/>
            <p:cNvSpPr txBox="1"/>
            <p:nvPr/>
          </p:nvSpPr>
          <p:spPr>
            <a:xfrm>
              <a:off x="347340" y="0"/>
              <a:ext cx="5660912" cy="3726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2167" tIns="42167" rIns="42167" bIns="42167" numCol="1" anchor="t">
              <a:noAutofit/>
            </a:bodyPr>
            <a:lstStyle/>
            <a:p>
              <a:pPr algn="l" defTabSz="912812">
                <a:lnSpc>
                  <a:spcPct val="120000"/>
                </a:lnSpc>
                <a:defRPr sz="2200"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t>Poor termination methods eliminated.</a:t>
              </a:r>
            </a:p>
            <a:p>
              <a:pPr algn="l" defTabSz="912812">
                <a:lnSpc>
                  <a:spcPct val="120000"/>
                </a:lnSpc>
                <a:defRPr sz="2200"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t>Reduced hand-work.</a:t>
              </a:r>
            </a:p>
            <a:p>
              <a:pPr algn="l" defTabSz="912812">
                <a:lnSpc>
                  <a:spcPct val="120000"/>
                </a:lnSpc>
                <a:defRPr sz="2200"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t>Fully automated final testing.</a:t>
              </a:r>
            </a:p>
            <a:p>
              <a:pPr algn="l" defTabSz="912812">
                <a:lnSpc>
                  <a:spcPct val="120000"/>
                </a:lnSpc>
                <a:defRPr sz="2200"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t>18 Quality proceedures for every PDU.</a:t>
              </a:r>
            </a:p>
            <a:p>
              <a:pPr algn="l" defTabSz="912812">
                <a:lnSpc>
                  <a:spcPct val="120000"/>
                </a:lnSpc>
                <a:defRPr sz="2200"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t>Built-to-order in the USA.</a:t>
              </a:r>
            </a:p>
            <a:p>
              <a:pPr algn="l" defTabSz="912812">
                <a:lnSpc>
                  <a:spcPct val="120000"/>
                </a:lnSpc>
                <a:defRPr sz="2200"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t>70+ Models in 3-5 days.</a:t>
              </a:r>
            </a:p>
            <a:p>
              <a:pPr algn="l" defTabSz="912812">
                <a:lnSpc>
                  <a:spcPct val="120000"/>
                </a:lnSpc>
                <a:defRPr sz="2200"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t>1400+ Models in 3-5 weeks.</a:t>
              </a:r>
            </a:p>
          </p:txBody>
        </p:sp>
        <p:grpSp>
          <p:nvGrpSpPr>
            <p:cNvPr id="279" name="Group"/>
            <p:cNvGrpSpPr/>
            <p:nvPr/>
          </p:nvGrpSpPr>
          <p:grpSpPr>
            <a:xfrm>
              <a:off x="0" y="122106"/>
              <a:ext cx="232003" cy="229835"/>
              <a:chOff x="0" y="0"/>
              <a:chExt cx="232002" cy="229834"/>
            </a:xfrm>
          </p:grpSpPr>
          <p:sp>
            <p:nvSpPr>
              <p:cNvPr id="277" name="Circle"/>
              <p:cNvSpPr/>
              <p:nvPr/>
            </p:nvSpPr>
            <p:spPr>
              <a:xfrm>
                <a:off x="0" y="-1"/>
                <a:ext cx="232003" cy="229836"/>
              </a:xfrm>
              <a:prstGeom prst="ellipse">
                <a:avLst/>
              </a:prstGeom>
              <a:solidFill>
                <a:srgbClr val="F2F1F3"/>
              </a:solidFill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2489" tIns="22489" rIns="22489" bIns="22489" numCol="1" anchor="ctr">
                <a:noAutofit/>
              </a:bodyPr>
              <a:lstStyle/>
              <a:p>
                <a:pPr defTabSz="917222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78" name="Circle"/>
              <p:cNvSpPr/>
              <p:nvPr/>
            </p:nvSpPr>
            <p:spPr>
              <a:xfrm>
                <a:off x="52840" y="52059"/>
                <a:ext cx="126323" cy="125716"/>
              </a:xfrm>
              <a:prstGeom prst="ellipse">
                <a:avLst/>
              </a:prstGeom>
              <a:solidFill>
                <a:srgbClr val="5E5E5E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2489" tIns="22489" rIns="22489" bIns="22489" numCol="1" anchor="ctr">
                <a:noAutofit/>
              </a:bodyPr>
              <a:lstStyle/>
              <a:p>
                <a:pPr defTabSz="917222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82" name="Group"/>
            <p:cNvGrpSpPr/>
            <p:nvPr/>
          </p:nvGrpSpPr>
          <p:grpSpPr>
            <a:xfrm>
              <a:off x="0" y="578369"/>
              <a:ext cx="232003" cy="229836"/>
              <a:chOff x="0" y="0"/>
              <a:chExt cx="232002" cy="229834"/>
            </a:xfrm>
          </p:grpSpPr>
          <p:sp>
            <p:nvSpPr>
              <p:cNvPr id="280" name="Circle"/>
              <p:cNvSpPr/>
              <p:nvPr/>
            </p:nvSpPr>
            <p:spPr>
              <a:xfrm>
                <a:off x="0" y="-1"/>
                <a:ext cx="232003" cy="229836"/>
              </a:xfrm>
              <a:prstGeom prst="ellipse">
                <a:avLst/>
              </a:prstGeom>
              <a:solidFill>
                <a:srgbClr val="F2F1F3"/>
              </a:solidFill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2489" tIns="22489" rIns="22489" bIns="22489" numCol="1" anchor="ctr">
                <a:noAutofit/>
              </a:bodyPr>
              <a:lstStyle/>
              <a:p>
                <a:pPr defTabSz="917222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81" name="Circle"/>
              <p:cNvSpPr/>
              <p:nvPr/>
            </p:nvSpPr>
            <p:spPr>
              <a:xfrm>
                <a:off x="52840" y="52059"/>
                <a:ext cx="126323" cy="125716"/>
              </a:xfrm>
              <a:prstGeom prst="ellipse">
                <a:avLst/>
              </a:prstGeom>
              <a:solidFill>
                <a:srgbClr val="5E5E5E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2489" tIns="22489" rIns="22489" bIns="22489" numCol="1" anchor="ctr">
                <a:noAutofit/>
              </a:bodyPr>
              <a:lstStyle/>
              <a:p>
                <a:pPr defTabSz="917222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85" name="Group"/>
            <p:cNvGrpSpPr/>
            <p:nvPr/>
          </p:nvGrpSpPr>
          <p:grpSpPr>
            <a:xfrm>
              <a:off x="0" y="1034633"/>
              <a:ext cx="232003" cy="229835"/>
              <a:chOff x="0" y="0"/>
              <a:chExt cx="232002" cy="229834"/>
            </a:xfrm>
          </p:grpSpPr>
          <p:sp>
            <p:nvSpPr>
              <p:cNvPr id="283" name="Circle"/>
              <p:cNvSpPr/>
              <p:nvPr/>
            </p:nvSpPr>
            <p:spPr>
              <a:xfrm>
                <a:off x="0" y="-1"/>
                <a:ext cx="232003" cy="229836"/>
              </a:xfrm>
              <a:prstGeom prst="ellipse">
                <a:avLst/>
              </a:prstGeom>
              <a:solidFill>
                <a:srgbClr val="F2F1F3"/>
              </a:solidFill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2489" tIns="22489" rIns="22489" bIns="22489" numCol="1" anchor="ctr">
                <a:noAutofit/>
              </a:bodyPr>
              <a:lstStyle/>
              <a:p>
                <a:pPr defTabSz="917222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84" name="Circle"/>
              <p:cNvSpPr/>
              <p:nvPr/>
            </p:nvSpPr>
            <p:spPr>
              <a:xfrm>
                <a:off x="52840" y="52059"/>
                <a:ext cx="126323" cy="125716"/>
              </a:xfrm>
              <a:prstGeom prst="ellipse">
                <a:avLst/>
              </a:prstGeom>
              <a:solidFill>
                <a:srgbClr val="5E5E5E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2489" tIns="22489" rIns="22489" bIns="22489" numCol="1" anchor="ctr">
                <a:noAutofit/>
              </a:bodyPr>
              <a:lstStyle/>
              <a:p>
                <a:pPr defTabSz="917222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88" name="Group"/>
            <p:cNvGrpSpPr/>
            <p:nvPr/>
          </p:nvGrpSpPr>
          <p:grpSpPr>
            <a:xfrm>
              <a:off x="0" y="1490897"/>
              <a:ext cx="232003" cy="229835"/>
              <a:chOff x="0" y="0"/>
              <a:chExt cx="232002" cy="229834"/>
            </a:xfrm>
          </p:grpSpPr>
          <p:sp>
            <p:nvSpPr>
              <p:cNvPr id="286" name="Circle"/>
              <p:cNvSpPr/>
              <p:nvPr/>
            </p:nvSpPr>
            <p:spPr>
              <a:xfrm>
                <a:off x="0" y="-1"/>
                <a:ext cx="232003" cy="229836"/>
              </a:xfrm>
              <a:prstGeom prst="ellipse">
                <a:avLst/>
              </a:prstGeom>
              <a:solidFill>
                <a:srgbClr val="F2F1F3"/>
              </a:solidFill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2489" tIns="22489" rIns="22489" bIns="22489" numCol="1" anchor="ctr">
                <a:noAutofit/>
              </a:bodyPr>
              <a:lstStyle/>
              <a:p>
                <a:pPr defTabSz="917222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87" name="Circle"/>
              <p:cNvSpPr/>
              <p:nvPr/>
            </p:nvSpPr>
            <p:spPr>
              <a:xfrm>
                <a:off x="52840" y="52059"/>
                <a:ext cx="126323" cy="125716"/>
              </a:xfrm>
              <a:prstGeom prst="ellipse">
                <a:avLst/>
              </a:prstGeom>
              <a:solidFill>
                <a:srgbClr val="5E5E5E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2489" tIns="22489" rIns="22489" bIns="22489" numCol="1" anchor="ctr">
                <a:noAutofit/>
              </a:bodyPr>
              <a:lstStyle/>
              <a:p>
                <a:pPr defTabSz="917222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91" name="Group"/>
            <p:cNvGrpSpPr/>
            <p:nvPr/>
          </p:nvGrpSpPr>
          <p:grpSpPr>
            <a:xfrm>
              <a:off x="0" y="1947161"/>
              <a:ext cx="232003" cy="229835"/>
              <a:chOff x="0" y="0"/>
              <a:chExt cx="232002" cy="229834"/>
            </a:xfrm>
          </p:grpSpPr>
          <p:sp>
            <p:nvSpPr>
              <p:cNvPr id="289" name="Circle"/>
              <p:cNvSpPr/>
              <p:nvPr/>
            </p:nvSpPr>
            <p:spPr>
              <a:xfrm>
                <a:off x="0" y="-1"/>
                <a:ext cx="232003" cy="229836"/>
              </a:xfrm>
              <a:prstGeom prst="ellipse">
                <a:avLst/>
              </a:prstGeom>
              <a:solidFill>
                <a:srgbClr val="F2F1F3"/>
              </a:solidFill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2489" tIns="22489" rIns="22489" bIns="22489" numCol="1" anchor="ctr">
                <a:noAutofit/>
              </a:bodyPr>
              <a:lstStyle/>
              <a:p>
                <a:pPr defTabSz="917222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0" name="Circle"/>
              <p:cNvSpPr/>
              <p:nvPr/>
            </p:nvSpPr>
            <p:spPr>
              <a:xfrm>
                <a:off x="52840" y="52059"/>
                <a:ext cx="126323" cy="125716"/>
              </a:xfrm>
              <a:prstGeom prst="ellipse">
                <a:avLst/>
              </a:prstGeom>
              <a:solidFill>
                <a:srgbClr val="5E5E5E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2489" tIns="22489" rIns="22489" bIns="22489" numCol="1" anchor="ctr">
                <a:noAutofit/>
              </a:bodyPr>
              <a:lstStyle/>
              <a:p>
                <a:pPr defTabSz="917222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94" name="Group"/>
            <p:cNvGrpSpPr/>
            <p:nvPr/>
          </p:nvGrpSpPr>
          <p:grpSpPr>
            <a:xfrm>
              <a:off x="0" y="2403425"/>
              <a:ext cx="232003" cy="229835"/>
              <a:chOff x="0" y="0"/>
              <a:chExt cx="232002" cy="229834"/>
            </a:xfrm>
          </p:grpSpPr>
          <p:sp>
            <p:nvSpPr>
              <p:cNvPr id="292" name="Circle"/>
              <p:cNvSpPr/>
              <p:nvPr/>
            </p:nvSpPr>
            <p:spPr>
              <a:xfrm>
                <a:off x="0" y="-1"/>
                <a:ext cx="232003" cy="229836"/>
              </a:xfrm>
              <a:prstGeom prst="ellipse">
                <a:avLst/>
              </a:prstGeom>
              <a:solidFill>
                <a:srgbClr val="F2F1F3"/>
              </a:solidFill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2489" tIns="22489" rIns="22489" bIns="22489" numCol="1" anchor="ctr">
                <a:noAutofit/>
              </a:bodyPr>
              <a:lstStyle/>
              <a:p>
                <a:pPr defTabSz="917222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3" name="Circle"/>
              <p:cNvSpPr/>
              <p:nvPr/>
            </p:nvSpPr>
            <p:spPr>
              <a:xfrm>
                <a:off x="52840" y="52059"/>
                <a:ext cx="126323" cy="125716"/>
              </a:xfrm>
              <a:prstGeom prst="ellipse">
                <a:avLst/>
              </a:prstGeom>
              <a:solidFill>
                <a:srgbClr val="5E5E5E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2489" tIns="22489" rIns="22489" bIns="22489" numCol="1" anchor="ctr">
                <a:noAutofit/>
              </a:bodyPr>
              <a:lstStyle/>
              <a:p>
                <a:pPr defTabSz="917222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97" name="Group"/>
            <p:cNvGrpSpPr/>
            <p:nvPr/>
          </p:nvGrpSpPr>
          <p:grpSpPr>
            <a:xfrm>
              <a:off x="0" y="2859688"/>
              <a:ext cx="232003" cy="229836"/>
              <a:chOff x="0" y="0"/>
              <a:chExt cx="232002" cy="229834"/>
            </a:xfrm>
          </p:grpSpPr>
          <p:sp>
            <p:nvSpPr>
              <p:cNvPr id="295" name="Circle"/>
              <p:cNvSpPr/>
              <p:nvPr/>
            </p:nvSpPr>
            <p:spPr>
              <a:xfrm>
                <a:off x="0" y="-1"/>
                <a:ext cx="232003" cy="229836"/>
              </a:xfrm>
              <a:prstGeom prst="ellipse">
                <a:avLst/>
              </a:prstGeom>
              <a:solidFill>
                <a:srgbClr val="F2F1F3"/>
              </a:solidFill>
              <a:ln w="952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2489" tIns="22489" rIns="22489" bIns="22489" numCol="1" anchor="ctr">
                <a:noAutofit/>
              </a:bodyPr>
              <a:lstStyle/>
              <a:p>
                <a:pPr defTabSz="917222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6" name="Circle"/>
              <p:cNvSpPr/>
              <p:nvPr/>
            </p:nvSpPr>
            <p:spPr>
              <a:xfrm>
                <a:off x="52840" y="52059"/>
                <a:ext cx="126323" cy="125716"/>
              </a:xfrm>
              <a:prstGeom prst="ellipse">
                <a:avLst/>
              </a:prstGeom>
              <a:solidFill>
                <a:srgbClr val="5E5E5E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2489" tIns="22489" rIns="22489" bIns="22489" numCol="1" anchor="ctr">
                <a:noAutofit/>
              </a:bodyPr>
              <a:lstStyle/>
              <a:p>
                <a:pPr defTabSz="917222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  <p:pic>
        <p:nvPicPr>
          <p:cNvPr id="2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52771" y="10964351"/>
            <a:ext cx="2230370" cy="1990657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Industry’s Best Quality &amp; Security"/>
          <p:cNvSpPr txBox="1"/>
          <p:nvPr/>
        </p:nvSpPr>
        <p:spPr>
          <a:xfrm>
            <a:off x="2463265" y="609135"/>
            <a:ext cx="21227776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Industry’s Best Quality &amp; Security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556" y="351613"/>
            <a:ext cx="24006778" cy="13275067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" name="Power Spine fully and robotically soldered before placement in chassis."/>
          <p:cNvSpPr txBox="1"/>
          <p:nvPr/>
        </p:nvSpPr>
        <p:spPr>
          <a:xfrm>
            <a:off x="7854626" y="11498773"/>
            <a:ext cx="6902564" cy="891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183" tIns="40183" rIns="40183" bIns="40183" anchor="ctr">
            <a:spAutoFit/>
          </a:bodyPr>
          <a:lstStyle>
            <a:lvl1pPr marL="190500" indent="-127000" algn="l" defTabSz="457200">
              <a:lnSpc>
                <a:spcPct val="90000"/>
              </a:lnSpc>
              <a:spcBef>
                <a:spcPts val="2400"/>
              </a:spcBef>
              <a:defRPr sz="2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 Power Spine fully and robotically soldered before placement in chassis. </a:t>
            </a:r>
          </a:p>
        </p:txBody>
      </p:sp>
      <p:grpSp>
        <p:nvGrpSpPr>
          <p:cNvPr id="308" name="Group"/>
          <p:cNvGrpSpPr/>
          <p:nvPr/>
        </p:nvGrpSpPr>
        <p:grpSpPr>
          <a:xfrm>
            <a:off x="16958900" y="8937919"/>
            <a:ext cx="6893290" cy="4239707"/>
            <a:chOff x="0" y="0"/>
            <a:chExt cx="6893289" cy="4239705"/>
          </a:xfrm>
        </p:grpSpPr>
        <p:sp>
          <p:nvSpPr>
            <p:cNvPr id="306" name="Rounded Rectangle"/>
            <p:cNvSpPr/>
            <p:nvPr/>
          </p:nvSpPr>
          <p:spPr>
            <a:xfrm>
              <a:off x="0" y="0"/>
              <a:ext cx="6893290" cy="4239706"/>
            </a:xfrm>
            <a:prstGeom prst="roundRect">
              <a:avLst>
                <a:gd name="adj" fmla="val 2546"/>
              </a:avLst>
            </a:prstGeom>
            <a:solidFill>
              <a:srgbClr val="3857A1"/>
            </a:solidFill>
            <a:ln w="25400" cap="flat">
              <a:solidFill>
                <a:srgbClr val="B4C6EE"/>
              </a:solidFill>
              <a:prstDash val="solid"/>
              <a:round/>
            </a:ln>
            <a:effectLst>
              <a:outerShdw sx="100000" sy="100000" kx="0" ky="0" algn="b" rotWithShape="0" blurRad="12700" dist="0" dir="5400000">
                <a:srgbClr val="000000">
                  <a:alpha val="50000"/>
                </a:srgbClr>
              </a:outerShdw>
            </a:effectLst>
          </p:spPr>
          <p:txBody>
            <a:bodyPr wrap="square" lIns="40183" tIns="40183" rIns="40183" bIns="40183" numCol="1" anchor="ctr">
              <a:noAutofit/>
            </a:bodyPr>
            <a:lstStyle/>
            <a:p>
              <a:pPr/>
            </a:p>
          </p:txBody>
        </p:sp>
        <p:sp>
          <p:nvSpPr>
            <p:cNvPr id="307" name="Flexible SKU mix - 1400+…"/>
            <p:cNvSpPr txBox="1"/>
            <p:nvPr/>
          </p:nvSpPr>
          <p:spPr>
            <a:xfrm>
              <a:off x="273036" y="169213"/>
              <a:ext cx="6506463" cy="3866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183" tIns="40183" rIns="40183" bIns="40183" numCol="1" anchor="ctr">
              <a:noAutofit/>
            </a:bodyPr>
            <a:lstStyle/>
            <a:p>
              <a:pPr algn="l" defTabSz="457200">
                <a:lnSpc>
                  <a:spcPct val="90000"/>
                </a:lnSpc>
                <a:spcBef>
                  <a:spcPts val="1600"/>
                </a:spcBef>
                <a:defRPr spc="102" sz="3400">
                  <a:solidFill>
                    <a:srgbClr val="FFFFFF"/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pPr>
              <a:r>
                <a:t> Flexible SKU mix - 1400+</a:t>
              </a:r>
            </a:p>
            <a:p>
              <a:pPr algn="l" defTabSz="457200">
                <a:lnSpc>
                  <a:spcPct val="90000"/>
                </a:lnSpc>
                <a:spcBef>
                  <a:spcPts val="1600"/>
                </a:spcBef>
                <a:defRPr spc="102" sz="3400">
                  <a:solidFill>
                    <a:srgbClr val="FFFFFF"/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pPr>
              <a:r>
                <a:t> Automated assembly</a:t>
              </a:r>
            </a:p>
            <a:p>
              <a:pPr algn="l" defTabSz="457200">
                <a:lnSpc>
                  <a:spcPct val="90000"/>
                </a:lnSpc>
                <a:spcBef>
                  <a:spcPts val="1600"/>
                </a:spcBef>
                <a:defRPr spc="102" sz="3400">
                  <a:solidFill>
                    <a:srgbClr val="FFFFFF"/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pPr>
              <a:r>
                <a:t> Interchangeable tooled carriers</a:t>
              </a:r>
            </a:p>
            <a:p>
              <a:pPr algn="l" defTabSz="457200">
                <a:lnSpc>
                  <a:spcPct val="90000"/>
                </a:lnSpc>
                <a:spcBef>
                  <a:spcPts val="1600"/>
                </a:spcBef>
                <a:defRPr spc="102" sz="3400">
                  <a:solidFill>
                    <a:srgbClr val="FFFFFF"/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pPr>
              <a:r>
                <a:t> Chassis carrier-rail</a:t>
              </a:r>
            </a:p>
            <a:p>
              <a:pPr algn="l" defTabSz="457200">
                <a:lnSpc>
                  <a:spcPct val="90000"/>
                </a:lnSpc>
                <a:spcBef>
                  <a:spcPts val="1600"/>
                </a:spcBef>
                <a:defRPr spc="102" sz="3400">
                  <a:solidFill>
                    <a:srgbClr val="FFFFFF"/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pPr>
              <a:r>
                <a:t> Standardized for 15 power types</a:t>
              </a:r>
            </a:p>
          </p:txBody>
        </p:sp>
      </p:grpSp>
      <p:sp>
        <p:nvSpPr>
          <p:cNvPr id="309" name="Advanced &amp; Automated Contruction"/>
          <p:cNvSpPr txBox="1"/>
          <p:nvPr/>
        </p:nvSpPr>
        <p:spPr>
          <a:xfrm>
            <a:off x="2463265" y="609135"/>
            <a:ext cx="21227776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Advanced &amp; Automated Contruction</a:t>
            </a:r>
          </a:p>
        </p:txBody>
      </p:sp>
      <p:sp>
        <p:nvSpPr>
          <p:cNvPr id="310" name="Patent Pending"/>
          <p:cNvSpPr txBox="1"/>
          <p:nvPr/>
        </p:nvSpPr>
        <p:spPr>
          <a:xfrm>
            <a:off x="2348449" y="1284133"/>
            <a:ext cx="2868370" cy="452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183" tIns="40183" rIns="40183" bIns="40183" anchor="ctr">
            <a:spAutoFit/>
          </a:bodyPr>
          <a:lstStyle>
            <a:lvl1pPr marL="190500" indent="-127000" algn="l" defTabSz="457200">
              <a:lnSpc>
                <a:spcPct val="90000"/>
              </a:lnSpc>
              <a:spcBef>
                <a:spcPts val="2400"/>
              </a:spcBef>
              <a:defRPr sz="2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Patent Pending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"/>
          <p:cNvSpPr/>
          <p:nvPr/>
        </p:nvSpPr>
        <p:spPr>
          <a:xfrm>
            <a:off x="-501136" y="248329"/>
            <a:ext cx="25386272" cy="18770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3" name="Bulk multi-pack reduces waste…"/>
          <p:cNvSpPr txBox="1"/>
          <p:nvPr/>
        </p:nvSpPr>
        <p:spPr>
          <a:xfrm>
            <a:off x="10532706" y="12485638"/>
            <a:ext cx="1260638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2800"/>
              </a:spcBef>
              <a:buClr>
                <a:srgbClr val="FF6720"/>
              </a:buClr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Robotic head making solder terminations on receptacle boards</a:t>
            </a:r>
          </a:p>
        </p:txBody>
      </p:sp>
      <p:sp>
        <p:nvSpPr>
          <p:cNvPr id="314" name="Follows NASA standards…"/>
          <p:cNvSpPr txBox="1"/>
          <p:nvPr/>
        </p:nvSpPr>
        <p:spPr>
          <a:xfrm>
            <a:off x="761517" y="4230125"/>
            <a:ext cx="9588019" cy="3890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183" tIns="40183" rIns="40183" bIns="40183" anchor="ctr">
            <a:spAutoFit/>
          </a:bodyPr>
          <a:lstStyle/>
          <a:p>
            <a:pPr marL="546100" indent="-546100" algn="l" defTabSz="457200">
              <a:lnSpc>
                <a:spcPts val="4600"/>
              </a:lnSpc>
              <a:spcBef>
                <a:spcPts val="1000"/>
              </a:spcBef>
              <a:buClr>
                <a:srgbClr val="6A867C"/>
              </a:buClr>
              <a:buSzPct val="100000"/>
              <a:buChar char="•"/>
              <a:defRPr sz="38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Follows NASA standards</a:t>
            </a:r>
          </a:p>
          <a:p>
            <a:pPr marL="546100" indent="-546100" algn="l" defTabSz="457200">
              <a:lnSpc>
                <a:spcPts val="4600"/>
              </a:lnSpc>
              <a:spcBef>
                <a:spcPts val="1000"/>
              </a:spcBef>
              <a:buClr>
                <a:srgbClr val="6A867C"/>
              </a:buClr>
              <a:buSzPct val="100000"/>
              <a:buChar char="•"/>
              <a:defRPr sz="38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Eliminates poor termination methods</a:t>
            </a:r>
          </a:p>
          <a:p>
            <a:pPr marL="546100" indent="-546100" algn="l" defTabSz="457200">
              <a:lnSpc>
                <a:spcPts val="4600"/>
              </a:lnSpc>
              <a:spcBef>
                <a:spcPts val="1000"/>
              </a:spcBef>
              <a:buClr>
                <a:srgbClr val="6A867C"/>
              </a:buClr>
              <a:buSzPct val="100000"/>
              <a:buChar char="•"/>
              <a:defRPr sz="38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No rat’s nest wiring as in legacy products</a:t>
            </a:r>
          </a:p>
          <a:p>
            <a:pPr marL="546100" indent="-546100" algn="l" defTabSz="457200">
              <a:lnSpc>
                <a:spcPts val="4600"/>
              </a:lnSpc>
              <a:spcBef>
                <a:spcPts val="1000"/>
              </a:spcBef>
              <a:buClr>
                <a:srgbClr val="6A867C"/>
              </a:buClr>
              <a:buSzPct val="100000"/>
              <a:buChar char="•"/>
              <a:defRPr sz="38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Greater power density</a:t>
            </a:r>
          </a:p>
          <a:p>
            <a:pPr marL="546100" indent="-546100" algn="l" defTabSz="457200">
              <a:lnSpc>
                <a:spcPts val="4600"/>
              </a:lnSpc>
              <a:spcBef>
                <a:spcPts val="1000"/>
              </a:spcBef>
              <a:buClr>
                <a:srgbClr val="6A867C"/>
              </a:buClr>
              <a:buSzPct val="100000"/>
              <a:buChar char="•"/>
              <a:defRPr sz="38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Low cost localized manufacturing</a:t>
            </a:r>
          </a:p>
        </p:txBody>
      </p:sp>
      <p:pic>
        <p:nvPicPr>
          <p:cNvPr id="3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2980" y="4913905"/>
            <a:ext cx="12992101" cy="744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879" y="10184531"/>
            <a:ext cx="9010133" cy="2865035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Bulk multi-pack reduces waste…"/>
          <p:cNvSpPr txBox="1"/>
          <p:nvPr/>
        </p:nvSpPr>
        <p:spPr>
          <a:xfrm>
            <a:off x="769140" y="9305049"/>
            <a:ext cx="9171269" cy="762001"/>
          </a:xfrm>
          <a:prstGeom prst="rect">
            <a:avLst/>
          </a:prstGeom>
          <a:solidFill>
            <a:srgbClr val="FBE2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800"/>
              </a:spcBef>
              <a:buClr>
                <a:srgbClr val="FF6720"/>
              </a:buClr>
              <a:defRPr b="1" spc="455" sz="38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Eliminated:</a:t>
            </a:r>
          </a:p>
        </p:txBody>
      </p:sp>
      <p:sp>
        <p:nvSpPr>
          <p:cNvPr id="318" name="Automated soldering from line input to every receptacle eliminates all mechanical connections"/>
          <p:cNvSpPr txBox="1"/>
          <p:nvPr/>
        </p:nvSpPr>
        <p:spPr>
          <a:xfrm>
            <a:off x="840969" y="2444814"/>
            <a:ext cx="23006863" cy="778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183" tIns="40183" rIns="40183" bIns="40183" anchor="ctr">
            <a:spAutoFit/>
          </a:bodyPr>
          <a:lstStyle>
            <a:lvl1pPr algn="l" defTabSz="457200">
              <a:defRPr sz="40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Automated soldering from line input to every receptacle eliminates all mechanical connections </a:t>
            </a:r>
          </a:p>
        </p:txBody>
      </p:sp>
      <p:sp>
        <p:nvSpPr>
          <p:cNvPr id="319" name="Bulk multi-pack reduces waste…"/>
          <p:cNvSpPr txBox="1"/>
          <p:nvPr/>
        </p:nvSpPr>
        <p:spPr>
          <a:xfrm>
            <a:off x="11012979" y="3776692"/>
            <a:ext cx="12992102" cy="762001"/>
          </a:xfrm>
          <a:prstGeom prst="rect">
            <a:avLst/>
          </a:prstGeom>
          <a:solidFill>
            <a:srgbClr val="FBE2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800"/>
              </a:spcBef>
              <a:buClr>
                <a:srgbClr val="FF6720"/>
              </a:buClr>
              <a:defRPr b="1" spc="455" sz="38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Automated:</a:t>
            </a:r>
          </a:p>
        </p:txBody>
      </p:sp>
      <p:sp>
        <p:nvSpPr>
          <p:cNvPr id="320" name="Square"/>
          <p:cNvSpPr/>
          <p:nvPr/>
        </p:nvSpPr>
        <p:spPr>
          <a:xfrm>
            <a:off x="-85911" y="3738"/>
            <a:ext cx="1626537" cy="1625132"/>
          </a:xfrm>
          <a:prstGeom prst="rect">
            <a:avLst/>
          </a:prstGeom>
          <a:solidFill>
            <a:srgbClr val="6A867C"/>
          </a:solidFill>
          <a:ln w="12700">
            <a:miter lim="400000"/>
          </a:ln>
        </p:spPr>
        <p:txBody>
          <a:bodyPr lIns="40183" tIns="40183" rIns="40183" bIns="40183" anchor="ctr"/>
          <a:lstStyle/>
          <a:p>
            <a:pPr>
              <a:defRPr>
                <a:solidFill>
                  <a:srgbClr val="61797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" name="Advanced &amp; Automated Contruction"/>
          <p:cNvSpPr txBox="1"/>
          <p:nvPr/>
        </p:nvSpPr>
        <p:spPr>
          <a:xfrm>
            <a:off x="2463265" y="609135"/>
            <a:ext cx="11597076" cy="7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96214">
              <a:defRPr b="1"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Advanced &amp; Automated Contruction</a:t>
            </a:r>
          </a:p>
        </p:txBody>
      </p:sp>
      <p:sp>
        <p:nvSpPr>
          <p:cNvPr id="322" name="Patent Pending"/>
          <p:cNvSpPr txBox="1"/>
          <p:nvPr/>
        </p:nvSpPr>
        <p:spPr>
          <a:xfrm>
            <a:off x="2348449" y="1284133"/>
            <a:ext cx="2868370" cy="452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183" tIns="40183" rIns="40183" bIns="40183" anchor="ctr">
            <a:spAutoFit/>
          </a:bodyPr>
          <a:lstStyle>
            <a:lvl1pPr marL="190500" indent="-127000" algn="l" defTabSz="457200">
              <a:lnSpc>
                <a:spcPct val="90000"/>
              </a:lnSpc>
              <a:spcBef>
                <a:spcPts val="2400"/>
              </a:spcBef>
              <a:defRPr sz="2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Patent Pending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0183" tIns="40183" rIns="40183" bIns="40183" numCol="1" spcCol="38100" rtlCol="0" anchor="ctr" upright="0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0183" tIns="40183" rIns="40183" bIns="40183" numCol="1" spcCol="38100" rtlCol="0" anchor="ctr" upright="0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0183" tIns="40183" rIns="40183" bIns="40183" numCol="1" spcCol="38100" rtlCol="0" anchor="ctr" upright="0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0183" tIns="40183" rIns="40183" bIns="40183" numCol="1" spcCol="38100" rtlCol="0" anchor="ctr" upright="0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